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92" r:id="rId3"/>
    <p:sldId id="274" r:id="rId4"/>
    <p:sldId id="289" r:id="rId5"/>
    <p:sldId id="258" r:id="rId6"/>
    <p:sldId id="275" r:id="rId7"/>
    <p:sldId id="260" r:id="rId8"/>
    <p:sldId id="261" r:id="rId9"/>
    <p:sldId id="262" r:id="rId10"/>
    <p:sldId id="276" r:id="rId11"/>
    <p:sldId id="286" r:id="rId12"/>
    <p:sldId id="296" r:id="rId13"/>
    <p:sldId id="293" r:id="rId14"/>
    <p:sldId id="263" r:id="rId15"/>
    <p:sldId id="277" r:id="rId16"/>
    <p:sldId id="265" r:id="rId17"/>
    <p:sldId id="266" r:id="rId18"/>
    <p:sldId id="267" r:id="rId19"/>
    <p:sldId id="279" r:id="rId20"/>
    <p:sldId id="280" r:id="rId21"/>
    <p:sldId id="281" r:id="rId22"/>
    <p:sldId id="268" r:id="rId23"/>
    <p:sldId id="294" r:id="rId24"/>
    <p:sldId id="295" r:id="rId25"/>
    <p:sldId id="282" r:id="rId26"/>
    <p:sldId id="283" r:id="rId27"/>
    <p:sldId id="271" r:id="rId28"/>
    <p:sldId id="270" r:id="rId29"/>
    <p:sldId id="291" r:id="rId30"/>
    <p:sldId id="272" r:id="rId31"/>
    <p:sldId id="273" r:id="rId32"/>
    <p:sldId id="284" r:id="rId33"/>
    <p:sldId id="290" r:id="rId34"/>
    <p:sldId id="285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Schönmann" initials="MS" lastIdx="20" clrIdx="0">
    <p:extLst>
      <p:ext uri="{19B8F6BF-5375-455C-9EA6-DF929625EA0E}">
        <p15:presenceInfo xmlns:p15="http://schemas.microsoft.com/office/powerpoint/2012/main" userId="S-1-5-21-1819880157-3631163287-3418583737-1397" providerId="AD"/>
      </p:ext>
    </p:extLst>
  </p:cmAuthor>
  <p:cmAuthor id="2" name="Heiko Berger" initials="HB" lastIdx="17" clrIdx="1">
    <p:extLst>
      <p:ext uri="{19B8F6BF-5375-455C-9EA6-DF929625EA0E}">
        <p15:presenceInfo xmlns:p15="http://schemas.microsoft.com/office/powerpoint/2012/main" userId="S-1-5-21-1819880157-3631163287-3418583737-1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C6F"/>
    <a:srgbClr val="002F5E"/>
    <a:srgbClr val="FFD13F"/>
    <a:srgbClr val="BDD7EE"/>
    <a:srgbClr val="C5D30E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3T13:12:56.590" idx="19">
    <p:pos x="10" y="10"/>
    <p:text>Badekappenfarben anpassen, wenn Anmeldezahlen klar sind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winkliges Dreieck 6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1" y="272948"/>
            <a:ext cx="2031267" cy="1007212"/>
          </a:xfrm>
          <a:prstGeom prst="rect">
            <a:avLst/>
          </a:prstGeom>
        </p:spPr>
      </p:pic>
      <p:sp>
        <p:nvSpPr>
          <p:cNvPr id="9" name="Rechtwinkliges Dreieck 8"/>
          <p:cNvSpPr/>
          <p:nvPr userDrawn="1"/>
        </p:nvSpPr>
        <p:spPr>
          <a:xfrm flipH="1">
            <a:off x="8802278" y="4515439"/>
            <a:ext cx="3389722" cy="2342561"/>
          </a:xfrm>
          <a:prstGeom prst="rtTriangl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1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8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5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winkliges Dreieck 6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4" y="185738"/>
            <a:ext cx="2276781" cy="8882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88" y="3894316"/>
            <a:ext cx="5645112" cy="29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winkliges Dreieck 6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1" y="272948"/>
            <a:ext cx="2031267" cy="1007212"/>
          </a:xfrm>
          <a:prstGeom prst="rect">
            <a:avLst/>
          </a:prstGeom>
        </p:spPr>
      </p:pic>
      <p:sp>
        <p:nvSpPr>
          <p:cNvPr id="9" name="Rechtwinkliges Dreieck 8"/>
          <p:cNvSpPr/>
          <p:nvPr userDrawn="1"/>
        </p:nvSpPr>
        <p:spPr>
          <a:xfrm flipH="1">
            <a:off x="8802278" y="4515439"/>
            <a:ext cx="3389722" cy="2342561"/>
          </a:xfrm>
          <a:prstGeom prst="rtTriangl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1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winkliges Dreieck 7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1" y="272948"/>
            <a:ext cx="2031267" cy="1007212"/>
          </a:xfrm>
          <a:prstGeom prst="rect">
            <a:avLst/>
          </a:prstGeom>
        </p:spPr>
      </p:pic>
      <p:sp>
        <p:nvSpPr>
          <p:cNvPr id="10" name="Rechtwinkliges Dreieck 9"/>
          <p:cNvSpPr/>
          <p:nvPr userDrawn="1"/>
        </p:nvSpPr>
        <p:spPr>
          <a:xfrm flipH="1">
            <a:off x="8802278" y="4515439"/>
            <a:ext cx="3389722" cy="2342561"/>
          </a:xfrm>
          <a:prstGeom prst="rtTriangl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6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winkliges Dreieck 9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1" y="272948"/>
            <a:ext cx="2031267" cy="1007212"/>
          </a:xfrm>
          <a:prstGeom prst="rect">
            <a:avLst/>
          </a:prstGeom>
        </p:spPr>
      </p:pic>
      <p:sp>
        <p:nvSpPr>
          <p:cNvPr id="12" name="Rechtwinkliges Dreieck 11"/>
          <p:cNvSpPr/>
          <p:nvPr userDrawn="1"/>
        </p:nvSpPr>
        <p:spPr>
          <a:xfrm flipH="1">
            <a:off x="8802278" y="4515439"/>
            <a:ext cx="3389722" cy="2342561"/>
          </a:xfrm>
          <a:prstGeom prst="rtTriangl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1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winkliges Dreieck 5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0" y="219471"/>
            <a:ext cx="2925140" cy="912643"/>
          </a:xfrm>
          <a:prstGeom prst="rect">
            <a:avLst/>
          </a:prstGeom>
        </p:spPr>
      </p:pic>
      <p:sp>
        <p:nvSpPr>
          <p:cNvPr id="8" name="Rechtwinkliges Dreieck 7"/>
          <p:cNvSpPr/>
          <p:nvPr userDrawn="1"/>
        </p:nvSpPr>
        <p:spPr>
          <a:xfrm flipV="1">
            <a:off x="143691" y="143691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1" y="272948"/>
            <a:ext cx="2031267" cy="1007212"/>
          </a:xfrm>
          <a:prstGeom prst="rect">
            <a:avLst/>
          </a:prstGeom>
        </p:spPr>
      </p:pic>
      <p:sp>
        <p:nvSpPr>
          <p:cNvPr id="10" name="Rechtwinkliges Dreieck 9"/>
          <p:cNvSpPr/>
          <p:nvPr userDrawn="1"/>
        </p:nvSpPr>
        <p:spPr>
          <a:xfrm flipH="1">
            <a:off x="8802278" y="4515439"/>
            <a:ext cx="3389722" cy="2342561"/>
          </a:xfrm>
          <a:prstGeom prst="rtTriangl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2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winkliges Dreieck 4"/>
          <p:cNvSpPr/>
          <p:nvPr userDrawn="1"/>
        </p:nvSpPr>
        <p:spPr>
          <a:xfrm flipV="1">
            <a:off x="-8709" y="-8709"/>
            <a:ext cx="5937069" cy="228164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1" y="272948"/>
            <a:ext cx="2031267" cy="1007212"/>
          </a:xfrm>
          <a:prstGeom prst="rect">
            <a:avLst/>
          </a:prstGeom>
        </p:spPr>
      </p:pic>
      <p:sp>
        <p:nvSpPr>
          <p:cNvPr id="7" name="Rechtwinkliges Dreieck 6"/>
          <p:cNvSpPr/>
          <p:nvPr userDrawn="1"/>
        </p:nvSpPr>
        <p:spPr>
          <a:xfrm flipH="1">
            <a:off x="8802278" y="4515439"/>
            <a:ext cx="3389722" cy="2342561"/>
          </a:xfrm>
          <a:prstGeom prst="rtTriangl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9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9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54D9-B2BD-40E2-9A03-7D90611674EE}" type="datetimeFigureOut">
              <a:rPr lang="de-DE" smtClean="0"/>
              <a:t>12.08.2023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1357-3CA4-4AFD-B0C2-D990ADFFF1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64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grad.de/de/nuernberg/standor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thletenservice@triathlond-events.d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kopedia.de/parking/locations/w%c3%b6hrder_wiesenweg_w%c3%b6hrder_wiesenweg_n%c3%bcrnberg_bayern_90402_deutschland_0dc8u0zckg67sfz1ec/?country=de&amp;arriving=202308011400&amp;leaving=20230801160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0532" y="2461863"/>
            <a:ext cx="85525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b="1" dirty="0" smtClean="0">
                <a:latin typeface="Barlow" panose="00000500000000000000" pitchFamily="2" charset="0"/>
              </a:rPr>
              <a:t>Wettkampfbesprechung</a:t>
            </a:r>
            <a:r>
              <a:rPr lang="de-DE" sz="4800" b="1" dirty="0" smtClean="0">
                <a:latin typeface="Barlow" panose="00000500000000000000" pitchFamily="2" charset="0"/>
              </a:rPr>
              <a:t/>
            </a:r>
            <a:br>
              <a:rPr lang="de-DE" sz="4800" b="1" dirty="0" smtClean="0">
                <a:latin typeface="Barlow" panose="00000500000000000000" pitchFamily="2" charset="0"/>
              </a:rPr>
            </a:br>
            <a:r>
              <a:rPr lang="de-DE" sz="4800" b="1" dirty="0" smtClean="0">
                <a:latin typeface="Barlow" panose="00000500000000000000" pitchFamily="2" charset="0"/>
              </a:rPr>
              <a:t/>
            </a:r>
            <a:br>
              <a:rPr lang="de-DE" sz="4800" b="1" dirty="0" smtClean="0">
                <a:latin typeface="Barlow" panose="00000500000000000000" pitchFamily="2" charset="0"/>
              </a:rPr>
            </a:br>
            <a:r>
              <a:rPr lang="de-DE" sz="3200" dirty="0" smtClean="0">
                <a:latin typeface="Barlow" panose="00000500000000000000" pitchFamily="2" charset="0"/>
              </a:rPr>
              <a:t>DATAGROUP Triathlon Nürnberg 2023</a:t>
            </a:r>
            <a:endParaRPr lang="de-DE" sz="3200" dirty="0">
              <a:latin typeface="Barlow" panose="00000500000000000000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2881" y="151529"/>
            <a:ext cx="158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Stand: 01.08.2023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684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Wechselzone (Aufbau)</a:t>
            </a:r>
            <a:endParaRPr lang="de-DE" b="1" dirty="0">
              <a:latin typeface="Barlow" panose="000005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5" y="1360448"/>
            <a:ext cx="8486078" cy="4773419"/>
          </a:xfrm>
          <a:prstGeom prst="rect">
            <a:avLst/>
          </a:prstGeom>
        </p:spPr>
      </p:pic>
      <p:sp>
        <p:nvSpPr>
          <p:cNvPr id="4" name="Pfeil nach oben 3"/>
          <p:cNvSpPr/>
          <p:nvPr/>
        </p:nvSpPr>
        <p:spPr>
          <a:xfrm rot="18387936">
            <a:off x="8331457" y="5657172"/>
            <a:ext cx="243546" cy="80299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770434" y="613386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Check-in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094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Abgabe Nachziel-Beutel</a:t>
            </a:r>
            <a:endParaRPr lang="de-DE" b="1" dirty="0">
              <a:latin typeface="Barlow" panose="000005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37" y="1664419"/>
            <a:ext cx="7067913" cy="3410125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7109595" y="4828359"/>
            <a:ext cx="2931571" cy="4923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 smtClean="0">
                <a:solidFill>
                  <a:schemeClr val="tx1"/>
                </a:solidFill>
                <a:latin typeface="Barlow" panose="00000500000000000000" pitchFamily="2" charset="0"/>
              </a:rPr>
              <a:t>Abgabe Nachziel-Beutel</a:t>
            </a:r>
            <a:endParaRPr lang="de-DE" b="1" i="1" dirty="0">
              <a:solidFill>
                <a:schemeClr val="tx1"/>
              </a:solidFill>
              <a:latin typeface="Barlow" panose="00000500000000000000" pitchFamily="2" charset="0"/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6839063" y="4312289"/>
            <a:ext cx="270532" cy="53771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/>
              <a:t>Start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978" y="1366983"/>
            <a:ext cx="7456044" cy="37741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15478" y="5273963"/>
            <a:ext cx="378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Start findest als Rolling-Start statt!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5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/>
              <a:t>Laufen 1</a:t>
            </a:r>
            <a:endParaRPr lang="de-DE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9" y="1264189"/>
            <a:ext cx="3974040" cy="55153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879" y="1264188"/>
            <a:ext cx="3974951" cy="55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26" y="1348866"/>
            <a:ext cx="5458520" cy="5212640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47158"/>
              </p:ext>
            </p:extLst>
          </p:nvPr>
        </p:nvGraphicFramePr>
        <p:xfrm>
          <a:off x="6375654" y="1369119"/>
          <a:ext cx="4364772" cy="1838796"/>
        </p:xfrm>
        <a:graphic>
          <a:graphicData uri="http://schemas.openxmlformats.org/drawingml/2006/table">
            <a:tbl>
              <a:tblPr/>
              <a:tblGrid>
                <a:gridCol w="762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7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262"/>
                <a:gridCol w="16127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551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Sonntag, </a:t>
                      </a:r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13.08.2023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Distanz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Badekappenfarbe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95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09:10 Uhr bis 09:17 Uhr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Rolling Start </a:t>
                      </a:r>
                      <a:r>
                        <a:rPr lang="de-D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Kurzd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istanz Einzel + Staffel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1500 m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Männer bis AK 55: 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Frauen:</a:t>
                      </a:r>
                    </a:p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m/w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AK 60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und älter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Staffeln: </a:t>
                      </a:r>
                    </a:p>
                    <a:p>
                      <a:pPr algn="l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65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Ab 10:45 Uhr bis 10:52 Uhr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Rolling Start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Suzuki Sprintdistanz </a:t>
                      </a:r>
                      <a:r>
                        <a:rPr lang="de-D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750 m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Männe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r bis AK 55: 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Frauen:</a:t>
                      </a:r>
                    </a:p>
                    <a:p>
                      <a:pPr algn="l" fontAlgn="ctr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m/w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AK 60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und älter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Staffeln:</a:t>
                      </a:r>
                    </a:p>
                    <a:p>
                      <a:pPr algn="l" fontAlgn="ctr"/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3936541" y="1438738"/>
            <a:ext cx="749847" cy="30646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txBody>
          <a:bodyPr wrap="none" lIns="36000" tIns="0" rIns="36000" bIns="0" rtlCol="0">
            <a:spAutoFit/>
          </a:bodyPr>
          <a:lstStyle/>
          <a:p>
            <a:r>
              <a:rPr lang="de-DE" sz="900" b="1" dirty="0" smtClean="0">
                <a:latin typeface="Barlow" panose="00000500000000000000" pitchFamily="2" charset="0"/>
              </a:rPr>
              <a:t>Wendepunkt</a:t>
            </a:r>
          </a:p>
          <a:p>
            <a:r>
              <a:rPr lang="de-DE" sz="900" b="1" dirty="0" smtClean="0">
                <a:latin typeface="Barlow" panose="00000500000000000000" pitchFamily="2" charset="0"/>
              </a:rPr>
              <a:t>Kurzdistanz</a:t>
            </a:r>
            <a:endParaRPr lang="de-DE" sz="900" b="1" dirty="0">
              <a:latin typeface="Barlow" panose="00000500000000000000" pitchFamily="2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4686388" y="1711755"/>
            <a:ext cx="469962" cy="33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663434" y="3477364"/>
            <a:ext cx="1139483" cy="30646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txBody>
          <a:bodyPr wrap="none" lIns="36000" tIns="0" rIns="36000" bIns="0" rtlCol="0">
            <a:spAutoFit/>
          </a:bodyPr>
          <a:lstStyle/>
          <a:p>
            <a:r>
              <a:rPr lang="de-DE" sz="900" b="1" dirty="0" smtClean="0">
                <a:latin typeface="Barlow" panose="00000500000000000000" pitchFamily="2" charset="0"/>
              </a:rPr>
              <a:t>Wendepunkt</a:t>
            </a:r>
          </a:p>
          <a:p>
            <a:r>
              <a:rPr lang="de-DE" sz="900" b="1" dirty="0" smtClean="0">
                <a:latin typeface="Barlow" panose="00000500000000000000" pitchFamily="2" charset="0"/>
              </a:rPr>
              <a:t>Suzuki Sprintdistanz</a:t>
            </a:r>
            <a:endParaRPr lang="de-DE" sz="900" b="1" dirty="0">
              <a:latin typeface="Barlow" panose="00000500000000000000" pitchFamily="2" charset="0"/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2805060" y="3730190"/>
            <a:ext cx="330826" cy="1823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ssdiagramm: Verzögerung 26"/>
          <p:cNvSpPr/>
          <p:nvPr/>
        </p:nvSpPr>
        <p:spPr>
          <a:xfrm rot="16200000">
            <a:off x="9605912" y="2636052"/>
            <a:ext cx="99509" cy="126762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Schwimmen</a:t>
            </a:r>
            <a:endParaRPr lang="de-DE" b="1" dirty="0">
              <a:latin typeface="Barlow" panose="00000500000000000000" pitchFamily="2" charset="0"/>
            </a:endParaRPr>
          </a:p>
        </p:txBody>
      </p: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47494"/>
              </p:ext>
            </p:extLst>
          </p:nvPr>
        </p:nvGraphicFramePr>
        <p:xfrm>
          <a:off x="6375654" y="3552636"/>
          <a:ext cx="3990919" cy="848509"/>
        </p:xfrm>
        <a:graphic>
          <a:graphicData uri="http://schemas.openxmlformats.org/drawingml/2006/table">
            <a:tbl>
              <a:tblPr/>
              <a:tblGrid>
                <a:gridCol w="1878102"/>
                <a:gridCol w="2112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6042">
                <a:tc>
                  <a:txBody>
                    <a:bodyPr/>
                    <a:lstStyle/>
                    <a:p>
                      <a:pPr algn="l" fontAlgn="ctr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r>
                        <a:rPr lang="de-DE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Bojenfarbe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Kurzdistanz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Wendeboje = Sailfish Bojen Gelb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1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Suzuki Sprintdistanz</a:t>
                      </a: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Wendeboje = Orange 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Boje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3332" marR="3332" marT="33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297880" y="4607366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Barlow" panose="00000500000000000000" pitchFamily="2" charset="0"/>
              </a:rPr>
              <a:t>Anmerkung: Orientierungsbojen = gelb</a:t>
            </a:r>
            <a:endParaRPr lang="de-DE" sz="1200" dirty="0">
              <a:latin typeface="Barlow" panose="00000500000000000000" pitchFamily="2" charset="0"/>
            </a:endParaRPr>
          </a:p>
        </p:txBody>
      </p:sp>
      <p:sp>
        <p:nvSpPr>
          <p:cNvPr id="34" name="Flussdiagramm: Verzögerung 33"/>
          <p:cNvSpPr/>
          <p:nvPr/>
        </p:nvSpPr>
        <p:spPr>
          <a:xfrm rot="16200000">
            <a:off x="10322752" y="2013441"/>
            <a:ext cx="99509" cy="126762"/>
          </a:xfrm>
          <a:prstGeom prst="flowChartDelay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ussdiagramm: Verzögerung 35"/>
          <p:cNvSpPr/>
          <p:nvPr/>
        </p:nvSpPr>
        <p:spPr>
          <a:xfrm rot="16200000">
            <a:off x="9678568" y="2941109"/>
            <a:ext cx="99509" cy="126762"/>
          </a:xfrm>
          <a:prstGeom prst="flowChartDe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lussdiagramm: Verzögerung 36"/>
          <p:cNvSpPr/>
          <p:nvPr/>
        </p:nvSpPr>
        <p:spPr>
          <a:xfrm rot="16200000">
            <a:off x="10184776" y="2472300"/>
            <a:ext cx="99509" cy="126762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lussdiagramm: Verzögerung 37"/>
          <p:cNvSpPr/>
          <p:nvPr/>
        </p:nvSpPr>
        <p:spPr>
          <a:xfrm rot="16200000">
            <a:off x="10184775" y="1708731"/>
            <a:ext cx="99509" cy="126762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lussdiagramm: Verzögerung 38"/>
          <p:cNvSpPr/>
          <p:nvPr/>
        </p:nvSpPr>
        <p:spPr>
          <a:xfrm rot="16200000">
            <a:off x="9609790" y="1844869"/>
            <a:ext cx="99509" cy="12676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lussdiagramm: Verzögerung 39"/>
          <p:cNvSpPr/>
          <p:nvPr/>
        </p:nvSpPr>
        <p:spPr>
          <a:xfrm rot="16200000">
            <a:off x="10342744" y="2782272"/>
            <a:ext cx="99509" cy="126762"/>
          </a:xfrm>
          <a:prstGeom prst="flowChartDelay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Verzögerung 40"/>
          <p:cNvSpPr/>
          <p:nvPr/>
        </p:nvSpPr>
        <p:spPr>
          <a:xfrm rot="16200000">
            <a:off x="9656900" y="2165087"/>
            <a:ext cx="99509" cy="126762"/>
          </a:xfrm>
          <a:prstGeom prst="flowChartDelay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Schwimmen</a:t>
            </a:r>
            <a:endParaRPr lang="de-DE" b="1" dirty="0">
              <a:latin typeface="Barlow" panose="00000500000000000000" pitchFamily="2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040080" y="1978025"/>
            <a:ext cx="1102606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Rolling Start</a:t>
            </a:r>
          </a:p>
          <a:p>
            <a:r>
              <a:rPr lang="en-US" sz="1400" dirty="0">
                <a:latin typeface="Barlow" panose="00000500000000000000" pitchFamily="2" charset="0"/>
              </a:rPr>
              <a:t>Der Start </a:t>
            </a:r>
            <a:r>
              <a:rPr lang="en-US" sz="1400" dirty="0" err="1">
                <a:latin typeface="Barlow" panose="00000500000000000000" pitchFamily="2" charset="0"/>
              </a:rPr>
              <a:t>erfolgt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als</a:t>
            </a:r>
            <a:r>
              <a:rPr lang="en-US" sz="1400" dirty="0">
                <a:latin typeface="Barlow" panose="00000500000000000000" pitchFamily="2" charset="0"/>
              </a:rPr>
              <a:t> Rolling Start. Dies </a:t>
            </a:r>
            <a:r>
              <a:rPr lang="en-US" sz="1400" dirty="0" err="1">
                <a:latin typeface="Barlow" panose="00000500000000000000" pitchFamily="2" charset="0"/>
              </a:rPr>
              <a:t>bedeutet</a:t>
            </a:r>
            <a:r>
              <a:rPr lang="en-US" sz="1400" dirty="0">
                <a:latin typeface="Barlow" panose="00000500000000000000" pitchFamily="2" charset="0"/>
              </a:rPr>
              <a:t>, </a:t>
            </a:r>
            <a:r>
              <a:rPr lang="en-US" sz="1400" dirty="0" err="1">
                <a:latin typeface="Barlow" panose="00000500000000000000" pitchFamily="2" charset="0"/>
              </a:rPr>
              <a:t>dass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alle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smtClean="0">
                <a:latin typeface="Barlow" panose="00000500000000000000" pitchFamily="2" charset="0"/>
              </a:rPr>
              <a:t>5 </a:t>
            </a:r>
            <a:r>
              <a:rPr lang="en-US" sz="1400" dirty="0" err="1">
                <a:latin typeface="Barlow" panose="00000500000000000000" pitchFamily="2" charset="0"/>
              </a:rPr>
              <a:t>Sekunden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smtClean="0">
                <a:latin typeface="Barlow" panose="00000500000000000000" pitchFamily="2" charset="0"/>
              </a:rPr>
              <a:t>3 </a:t>
            </a:r>
            <a:r>
              <a:rPr lang="en-US" sz="1400" dirty="0" err="1">
                <a:latin typeface="Barlow" panose="00000500000000000000" pitchFamily="2" charset="0"/>
              </a:rPr>
              <a:t>Athlet</a:t>
            </a:r>
            <a:r>
              <a:rPr lang="en-US" sz="1400" dirty="0">
                <a:latin typeface="Barlow" panose="00000500000000000000" pitchFamily="2" charset="0"/>
              </a:rPr>
              <a:t>*</a:t>
            </a:r>
            <a:r>
              <a:rPr lang="en-US" sz="1400" dirty="0" err="1">
                <a:latin typeface="Barlow" panose="00000500000000000000" pitchFamily="2" charset="0"/>
              </a:rPr>
              <a:t>innen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starten</a:t>
            </a:r>
            <a:r>
              <a:rPr lang="en-US" sz="1400" dirty="0" smtClean="0">
                <a:latin typeface="Barlow" panose="00000500000000000000" pitchFamily="2" charset="0"/>
              </a:rPr>
              <a:t>.</a:t>
            </a:r>
          </a:p>
          <a:p>
            <a:r>
              <a:rPr lang="en-US" sz="1400" dirty="0" err="1" smtClean="0">
                <a:latin typeface="Barlow" panose="00000500000000000000" pitchFamily="2" charset="0"/>
              </a:rPr>
              <a:t>Beim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Schwimmstart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kannst</a:t>
            </a:r>
            <a:r>
              <a:rPr lang="en-US" sz="1400" dirty="0">
                <a:latin typeface="Barlow" panose="00000500000000000000" pitchFamily="2" charset="0"/>
              </a:rPr>
              <a:t> Du Dich </a:t>
            </a:r>
            <a:r>
              <a:rPr lang="en-US" sz="1400" dirty="0" err="1">
                <a:latin typeface="Barlow" panose="00000500000000000000" pitchFamily="2" charset="0"/>
              </a:rPr>
              <a:t>nach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Deiner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persönlichen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Schwimmzeit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aufstellen</a:t>
            </a:r>
            <a:r>
              <a:rPr lang="en-US" sz="1400" dirty="0">
                <a:latin typeface="Barlow" panose="00000500000000000000" pitchFamily="2" charset="0"/>
              </a:rPr>
              <a:t>, um so </a:t>
            </a:r>
            <a:r>
              <a:rPr lang="en-US" sz="1400" dirty="0" err="1">
                <a:latin typeface="Barlow" panose="00000500000000000000" pitchFamily="2" charset="0"/>
              </a:rPr>
              <a:t>mit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gleich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starken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smtClean="0">
                <a:latin typeface="Barlow" panose="00000500000000000000" pitchFamily="2" charset="0"/>
              </a:rPr>
              <a:t>Athleten*</a:t>
            </a:r>
            <a:r>
              <a:rPr lang="en-US" sz="1400" dirty="0" err="1" smtClean="0">
                <a:latin typeface="Barlow" panose="00000500000000000000" pitchFamily="2" charset="0"/>
              </a:rPr>
              <a:t>innen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zu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starten</a:t>
            </a:r>
            <a:r>
              <a:rPr lang="en-US" sz="1400" dirty="0">
                <a:latin typeface="Barlow" panose="00000500000000000000" pitchFamily="2" charset="0"/>
              </a:rPr>
              <a:t>. </a:t>
            </a:r>
          </a:p>
          <a:p>
            <a:r>
              <a:rPr lang="en-US" sz="1400" dirty="0" err="1" smtClean="0">
                <a:latin typeface="Barlow" panose="00000500000000000000" pitchFamily="2" charset="0"/>
              </a:rPr>
              <a:t>Staffelschwimmer</a:t>
            </a:r>
            <a:r>
              <a:rPr lang="en-US" sz="1400" dirty="0" smtClean="0">
                <a:latin typeface="Barlow" panose="00000500000000000000" pitchFamily="2" charset="0"/>
              </a:rPr>
              <a:t>*</a:t>
            </a:r>
            <a:r>
              <a:rPr lang="en-US" sz="1400" dirty="0" err="1" smtClean="0">
                <a:latin typeface="Barlow" panose="00000500000000000000" pitchFamily="2" charset="0"/>
              </a:rPr>
              <a:t>innen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können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sich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nach</a:t>
            </a:r>
            <a:r>
              <a:rPr lang="en-US" sz="1400" dirty="0" smtClean="0">
                <a:latin typeface="Barlow" panose="00000500000000000000" pitchFamily="2" charset="0"/>
              </a:rPr>
              <a:t> der </a:t>
            </a:r>
            <a:r>
              <a:rPr lang="en-US" sz="1400" dirty="0" err="1" smtClean="0">
                <a:latin typeface="Barlow" panose="00000500000000000000" pitchFamily="2" charset="0"/>
              </a:rPr>
              <a:t>persönlichen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Schwimmzeit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aufstellen</a:t>
            </a:r>
            <a:r>
              <a:rPr lang="en-US" sz="1400" dirty="0" smtClean="0">
                <a:latin typeface="Barlow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latin typeface="Barlow" panose="00000500000000000000" pitchFamily="2" charset="0"/>
              </a:rPr>
              <a:t>Bitte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sei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ehrlich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zu</a:t>
            </a:r>
            <a:r>
              <a:rPr lang="en-US" sz="1600" b="1" dirty="0" smtClean="0">
                <a:latin typeface="Barlow" panose="00000500000000000000" pitchFamily="2" charset="0"/>
              </a:rPr>
              <a:t> Dir </a:t>
            </a:r>
            <a:r>
              <a:rPr lang="en-US" sz="1600" b="1" dirty="0" err="1" smtClean="0">
                <a:latin typeface="Barlow" panose="00000500000000000000" pitchFamily="2" charset="0"/>
              </a:rPr>
              <a:t>selbst</a:t>
            </a:r>
            <a:r>
              <a:rPr lang="en-US" sz="1600" b="1" dirty="0" smtClean="0">
                <a:latin typeface="Barlow" panose="00000500000000000000" pitchFamily="2" charset="0"/>
              </a:rPr>
              <a:t> und </a:t>
            </a:r>
            <a:r>
              <a:rPr lang="en-US" sz="1600" b="1" dirty="0" err="1" smtClean="0">
                <a:latin typeface="Barlow" panose="00000500000000000000" pitchFamily="2" charset="0"/>
              </a:rPr>
              <a:t>reihe</a:t>
            </a:r>
            <a:r>
              <a:rPr lang="en-US" sz="1600" b="1" dirty="0" smtClean="0">
                <a:latin typeface="Barlow" panose="00000500000000000000" pitchFamily="2" charset="0"/>
              </a:rPr>
              <a:t> Dich </a:t>
            </a:r>
            <a:r>
              <a:rPr lang="en-US" sz="1600" b="1" dirty="0" err="1" smtClean="0">
                <a:latin typeface="Barlow" panose="00000500000000000000" pitchFamily="2" charset="0"/>
              </a:rPr>
              <a:t>entsprechend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Deiner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realistisch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geschätzten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Schwimmzeit</a:t>
            </a:r>
            <a:r>
              <a:rPr lang="en-US" sz="1600" b="1" dirty="0" smtClean="0">
                <a:latin typeface="Barlow" panose="00000500000000000000" pitchFamily="2" charset="0"/>
              </a:rPr>
              <a:t> </a:t>
            </a:r>
            <a:r>
              <a:rPr lang="en-US" sz="1600" b="1" dirty="0" err="1" smtClean="0">
                <a:latin typeface="Barlow" panose="00000500000000000000" pitchFamily="2" charset="0"/>
              </a:rPr>
              <a:t>ein</a:t>
            </a:r>
            <a:endParaRPr lang="de-DE" sz="1600" b="1" dirty="0">
              <a:latin typeface="Barlow" panose="00000500000000000000" pitchFamily="2" charset="0"/>
            </a:endParaRPr>
          </a:p>
          <a:p>
            <a:pPr defTabSz="457200" latinLnBrk="1" hangingPunct="0"/>
            <a:endParaRPr lang="de-DE" sz="1400" dirty="0">
              <a:latin typeface="Barlow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67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105980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Alle Athleten*innen müssen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die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Zeitmessmatte beim Start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passieren, um die Zeitmessung zu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aktivieren.</a:t>
            </a:r>
            <a:endParaRPr lang="en-US" sz="1400" dirty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Athleten*innen,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die über Zäune springen oder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vom Ufer in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den Startbereich schwimmen, werden nicht </a:t>
            </a:r>
            <a:br>
              <a:rPr lang="de-DE" sz="1400" dirty="0">
                <a:latin typeface="Barlow" panose="00000500000000000000" pitchFamily="2" charset="0"/>
                <a:sym typeface="Calibri"/>
              </a:rPr>
            </a:br>
            <a:r>
              <a:rPr lang="de-DE" sz="1400" dirty="0">
                <a:latin typeface="Barlow" panose="00000500000000000000" pitchFamily="2" charset="0"/>
                <a:sym typeface="Calibri"/>
              </a:rPr>
              <a:t>registriert und somit erfolgt keine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Zeitnahme </a:t>
            </a:r>
            <a:r>
              <a:rPr lang="de-DE" sz="1400" dirty="0" smtClean="0">
                <a:solidFill>
                  <a:srgbClr val="FF0000"/>
                </a:solidFill>
                <a:latin typeface="Barlow" panose="00000500000000000000" pitchFamily="2" charset="0"/>
                <a:ea typeface="Calibri"/>
                <a:sym typeface="Wingdings" panose="05000000000000000000" pitchFamily="2" charset="2"/>
              </a:rPr>
              <a:t> </a:t>
            </a:r>
            <a:r>
              <a:rPr lang="de-DE" sz="1400" dirty="0">
                <a:solidFill>
                  <a:srgbClr val="FF0000"/>
                </a:solidFill>
                <a:latin typeface="Barlow" panose="00000500000000000000" pitchFamily="2" charset="0"/>
                <a:ea typeface="Calibri"/>
                <a:sym typeface="Calibri"/>
              </a:rPr>
              <a:t>Disqualifikation </a:t>
            </a: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sym typeface="Calibri"/>
              </a:rPr>
              <a:t>Der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Start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mit der Zeitmessmatte befindet sich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direkt am Schwimmeinstieg</a:t>
            </a:r>
            <a:r>
              <a:rPr lang="en-US" sz="1400" dirty="0">
                <a:latin typeface="Barlow" panose="00000500000000000000" pitchFamily="2" charset="0"/>
                <a:sym typeface="Calibri"/>
              </a:rPr>
              <a:t/>
            </a:r>
            <a:br>
              <a:rPr lang="en-US" sz="1400" dirty="0">
                <a:latin typeface="Barlow" panose="00000500000000000000" pitchFamily="2" charset="0"/>
                <a:sym typeface="Calibri"/>
              </a:rPr>
            </a:br>
            <a:r>
              <a:rPr lang="en-US" sz="1400" dirty="0">
                <a:latin typeface="Barlow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Jede/r Athlet*in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überquert sie automatisch wenn er ins Wasser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geht</a:t>
            </a:r>
            <a:endParaRPr lang="en-US" sz="1400" dirty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Sollte ein/e Athlet*in die Schwimmstrecke an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einer anderen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Stelle verlassen,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wird der Ausstieg nicht registriert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und wir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gehen davon aus, dass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er/sie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sich noch im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Wasser befindet -&gt; </a:t>
            </a:r>
            <a:r>
              <a:rPr lang="de-DE" sz="1400" u="sng" dirty="0" smtClean="0">
                <a:latin typeface="Barlow" panose="00000500000000000000" pitchFamily="2" charset="0"/>
                <a:sym typeface="Calibri"/>
              </a:rPr>
              <a:t>Rettungsaktion!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sym typeface="Calibri"/>
              </a:rPr>
              <a:t>	</a:t>
            </a: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-&gt; Bei Aufgabe in der Wechselzone abmelden!</a:t>
            </a:r>
            <a:endParaRPr lang="de-DE" sz="1400" b="1" dirty="0">
              <a:latin typeface="Barlow" panose="00000500000000000000" pitchFamily="2" charset="0"/>
              <a:sym typeface="Calibri"/>
            </a:endParaRPr>
          </a:p>
          <a:p>
            <a:pPr marL="0" indent="0" defTabSz="457200" latinLnBrk="1" hangingPunct="0">
              <a:buNone/>
            </a:pPr>
            <a:endParaRPr lang="de-DE" sz="1400" dirty="0">
              <a:latin typeface="Barlow" panose="00000500000000000000" pitchFamily="2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Regelverstöße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Abkürzen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Unsportliches Verhalten</a:t>
            </a:r>
            <a:endParaRPr lang="de-DE" sz="1400" dirty="0">
              <a:latin typeface="Barlow" panose="00000500000000000000" pitchFamily="2" charset="0"/>
              <a:sym typeface="Calibri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55776" y="4752887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10159" y="5075861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Schwimmen (Regeln)</a:t>
            </a:r>
            <a:endParaRPr lang="de-DE" b="1" dirty="0">
              <a:latin typeface="Barlow" panose="00000500000000000000" pitchFamily="2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14977"/>
              </p:ext>
            </p:extLst>
          </p:nvPr>
        </p:nvGraphicFramePr>
        <p:xfrm>
          <a:off x="6297880" y="4937553"/>
          <a:ext cx="3236249" cy="8488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2009"/>
                <a:gridCol w="1564240"/>
              </a:tblGrid>
              <a:tr h="3091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de-DE" sz="11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50" b="1" dirty="0" err="1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Schwimmen</a:t>
                      </a:r>
                      <a:endParaRPr lang="de-DE" sz="1100" b="1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50" b="1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Suzuki </a:t>
                      </a:r>
                      <a:r>
                        <a:rPr lang="en-US" sz="950" b="1" dirty="0" err="1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Sprintdistanz</a:t>
                      </a:r>
                      <a:endParaRPr lang="de-DE" sz="1100" b="1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de-DE" sz="950" dirty="0" smtClean="0">
                          <a:effectLst/>
                          <a:latin typeface="Barlow" panose="00000500000000000000" pitchFamily="2" charset="0"/>
                        </a:rPr>
                        <a:t>0:30 </a:t>
                      </a:r>
                      <a:r>
                        <a:rPr lang="de-DE" sz="950" dirty="0">
                          <a:effectLst/>
                          <a:latin typeface="Barlow" panose="00000500000000000000" pitchFamily="2" charset="0"/>
                        </a:rPr>
                        <a:t>Std</a:t>
                      </a:r>
                      <a:endParaRPr lang="de-DE" sz="95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50" b="1" dirty="0" err="1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Kurzdistanz</a:t>
                      </a:r>
                      <a:endParaRPr lang="de-DE" sz="1100" b="1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  <a:latin typeface="Barlow" panose="00000500000000000000" pitchFamily="2" charset="0"/>
                        </a:rPr>
                        <a:t>0:50 Std</a:t>
                      </a:r>
                      <a:endParaRPr lang="de-DE" sz="950" dirty="0">
                        <a:effectLst/>
                        <a:latin typeface="Barlow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193285" y="4568221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Barlow" panose="00000500000000000000" pitchFamily="2" charset="0"/>
              </a:rPr>
              <a:t>Cut-Off Zeiten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4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105980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latinLnBrk="1" hangingPunct="0">
              <a:buNone/>
            </a:pP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Regelverstöße</a:t>
            </a: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</a:rPr>
              <a:t>Ablenkung vom Wettkampfgeschehen aufgrund Nutzung technischer Geräte</a:t>
            </a:r>
            <a:r>
              <a:rPr lang="de-DE" sz="1400" dirty="0" smtClean="0">
                <a:latin typeface="Barlow" panose="00000500000000000000" pitchFamily="2" charset="0"/>
              </a:rPr>
              <a:t>.</a:t>
            </a: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</a:rPr>
              <a:t>Verrichtung der Notdurft in der Wechselzone.</a:t>
            </a:r>
            <a:endParaRPr lang="de-DE" sz="1400" dirty="0" smtClean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en-US" sz="1400" dirty="0" err="1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Startnummer</a:t>
            </a:r>
            <a:r>
              <a:rPr lang="en-US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unter</a:t>
            </a:r>
            <a:r>
              <a:rPr lang="en-US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dem</a:t>
            </a:r>
            <a:r>
              <a:rPr lang="en-US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Neopren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Neopren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unterhalb der Hüfte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bevor der Wechselplatz erreicht ist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Helm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offen, nachdem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das Rad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aufgenommen wurde</a:t>
            </a: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Radfahren in 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Wechselzone</a:t>
            </a:r>
          </a:p>
          <a:p>
            <a:pPr defTabSz="457200" latinLnBrk="1" hangingPunct="0"/>
            <a:endParaRPr lang="de-DE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b="1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Auf der Radstrecke muss ein Oberteil getragen werden.</a:t>
            </a:r>
          </a:p>
          <a:p>
            <a:pPr marL="0" indent="0" defTabSz="457200" latinLnBrk="1" hangingPunct="0">
              <a:buNone/>
            </a:pPr>
            <a:r>
              <a:rPr lang="de-DE" sz="1400" b="1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Die Startnummer ist hinten zu tragen.</a:t>
            </a:r>
            <a:endParaRPr lang="de-DE" sz="1400" b="1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414727" y="2226907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414727" y="2575329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414727" y="2920561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414727" y="3268983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414727" y="3617405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414727" y="3965827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Wechsel Schwimmen </a:t>
            </a:r>
            <a:r>
              <a:rPr lang="de-DE" b="1" dirty="0" smtClean="0">
                <a:latin typeface="Barlow" panose="00000500000000000000" pitchFamily="2" charset="0"/>
                <a:sym typeface="Wingdings" panose="05000000000000000000" pitchFamily="2" charset="2"/>
              </a:rPr>
              <a:t> Rad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4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91921" y="1406670"/>
            <a:ext cx="3237079" cy="2424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Radstrecke</a:t>
            </a:r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Kurzdistanz:                                                        40 </a:t>
            </a:r>
            <a:r>
              <a:rPr lang="de-DE" sz="1400" dirty="0">
                <a:latin typeface="Barlow" panose="00000500000000000000" pitchFamily="2" charset="0"/>
              </a:rPr>
              <a:t>km </a:t>
            </a:r>
            <a:r>
              <a:rPr lang="de-DE" sz="1400" dirty="0" smtClean="0">
                <a:latin typeface="Barlow" panose="00000500000000000000" pitchFamily="2" charset="0"/>
              </a:rPr>
              <a:t>(4 Runden) </a:t>
            </a:r>
            <a:r>
              <a:rPr lang="de-DE" sz="1400" dirty="0">
                <a:latin typeface="Barlow" panose="00000500000000000000" pitchFamily="2" charset="0"/>
              </a:rPr>
              <a:t>/ </a:t>
            </a:r>
            <a:r>
              <a:rPr lang="de-DE" sz="1400" dirty="0" smtClean="0">
                <a:latin typeface="Barlow" panose="00000500000000000000" pitchFamily="2" charset="0"/>
              </a:rPr>
              <a:t>200 </a:t>
            </a:r>
            <a:r>
              <a:rPr lang="de-DE" sz="1400" dirty="0">
                <a:latin typeface="Barlow" panose="00000500000000000000" pitchFamily="2" charset="0"/>
              </a:rPr>
              <a:t>HM</a:t>
            </a:r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Suzuki Sprintdistanz</a:t>
            </a:r>
            <a:r>
              <a:rPr lang="de-DE" sz="1400" dirty="0">
                <a:latin typeface="Barlow" panose="00000500000000000000" pitchFamily="2" charset="0"/>
              </a:rPr>
              <a:t>: </a:t>
            </a:r>
            <a:r>
              <a:rPr lang="de-DE" sz="1400" dirty="0" smtClean="0">
                <a:latin typeface="Barlow" panose="00000500000000000000" pitchFamily="2" charset="0"/>
              </a:rPr>
              <a:t>                                     20 </a:t>
            </a:r>
            <a:r>
              <a:rPr lang="de-DE" sz="1400" dirty="0">
                <a:latin typeface="Barlow" panose="00000500000000000000" pitchFamily="2" charset="0"/>
              </a:rPr>
              <a:t>km </a:t>
            </a:r>
            <a:r>
              <a:rPr lang="de-DE" sz="1400" dirty="0" smtClean="0">
                <a:latin typeface="Barlow" panose="00000500000000000000" pitchFamily="2" charset="0"/>
              </a:rPr>
              <a:t>(2 Runde) </a:t>
            </a:r>
            <a:r>
              <a:rPr lang="de-DE" sz="1400" dirty="0">
                <a:latin typeface="Barlow" panose="00000500000000000000" pitchFamily="2" charset="0"/>
              </a:rPr>
              <a:t>/ 1</a:t>
            </a:r>
            <a:r>
              <a:rPr lang="de-DE" sz="1400" dirty="0" smtClean="0">
                <a:latin typeface="Barlow" panose="00000500000000000000" pitchFamily="2" charset="0"/>
              </a:rPr>
              <a:t>00 </a:t>
            </a:r>
            <a:r>
              <a:rPr lang="de-DE" sz="1400" dirty="0">
                <a:latin typeface="Barlow" panose="00000500000000000000" pitchFamily="2" charset="0"/>
              </a:rPr>
              <a:t>HM</a:t>
            </a: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Auf </a:t>
            </a:r>
            <a:r>
              <a:rPr lang="de-DE" sz="1400" dirty="0">
                <a:latin typeface="Barlow" panose="00000500000000000000" pitchFamily="2" charset="0"/>
              </a:rPr>
              <a:t>der Radstrecke </a:t>
            </a:r>
            <a:r>
              <a:rPr lang="de-DE" sz="1400" dirty="0" smtClean="0">
                <a:latin typeface="Barlow" panose="00000500000000000000" pitchFamily="2" charset="0"/>
              </a:rPr>
              <a:t>gibt </a:t>
            </a:r>
            <a:r>
              <a:rPr lang="de-DE" sz="1400" dirty="0">
                <a:latin typeface="Barlow" panose="00000500000000000000" pitchFamily="2" charset="0"/>
              </a:rPr>
              <a:t>es eine </a:t>
            </a:r>
            <a:r>
              <a:rPr lang="de-DE" sz="1400" b="1" dirty="0" smtClean="0">
                <a:latin typeface="Barlow" panose="00000500000000000000" pitchFamily="2" charset="0"/>
              </a:rPr>
              <a:t>keine Verpflegungsstation</a:t>
            </a:r>
            <a:r>
              <a:rPr lang="de-DE" sz="1400" dirty="0" smtClean="0">
                <a:latin typeface="Barlow" panose="00000500000000000000" pitchFamily="2" charset="0"/>
              </a:rPr>
              <a:t>! 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Radfahren</a:t>
            </a:r>
            <a:endParaRPr lang="de-DE" b="1" dirty="0">
              <a:latin typeface="Barlow" panose="0000050000000000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07454"/>
            <a:ext cx="8170085" cy="50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990600" y="1978025"/>
            <a:ext cx="31210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Regelverstöße</a:t>
            </a:r>
          </a:p>
          <a:p>
            <a:pPr marL="0" indent="0" defTabSz="457200" latinLnBrk="1" hangingPunct="0">
              <a:buNone/>
            </a:pP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Gelbe Karte: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Sprintdistanz: 10 Sek. Zeitstrafe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Kurzdistanz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: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15 Sek. Zeitstrafe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Mitteldistanz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: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30 Sek. 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Zeitstrafe</a:t>
            </a:r>
            <a: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  <a:t/>
            </a:r>
            <a:b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</a:b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334070" y="1978025"/>
            <a:ext cx="31210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r>
              <a:rPr lang="de-DE" sz="1400" u="sng" dirty="0" smtClean="0">
                <a:latin typeface="Barlow" panose="00000500000000000000" pitchFamily="2" charset="0"/>
                <a:ea typeface="Calibri"/>
                <a:sym typeface="Calibri"/>
              </a:rPr>
              <a:t>Blaue </a:t>
            </a: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Karte: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Sprintdistanz: 1 Min. Zeitstrafe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Kurzdistanz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: 2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 Min. Zeitstrafe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Mitteldistanz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: 5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 Min. 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Zeitstrafe</a:t>
            </a:r>
            <a: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  <a:t/>
            </a:r>
            <a:b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</a:b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7677540" y="1978025"/>
            <a:ext cx="31210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r>
              <a:rPr lang="de-DE" sz="1400" u="sng" dirty="0" smtClean="0">
                <a:latin typeface="Barlow" panose="00000500000000000000" pitchFamily="2" charset="0"/>
                <a:ea typeface="Calibri"/>
                <a:sym typeface="Calibri"/>
              </a:rPr>
              <a:t>Rote Karte</a:t>
            </a: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Disqualifikation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(ihr 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dürft das Rennen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beenden,</a:t>
            </a: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es 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wird allerdings nicht gewertet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)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529666" y="2276671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155095" y="2276670"/>
            <a:ext cx="186612" cy="28613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705879" y="2276669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Radfahren (Regeln)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/>
              <a:t>Wichtige Infos!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604655"/>
            <a:ext cx="10515600" cy="3572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 smtClean="0"/>
              <a:t>Es wird einen </a:t>
            </a:r>
            <a:r>
              <a:rPr lang="de-DE" sz="6600" dirty="0" err="1" smtClean="0"/>
              <a:t>Duathlon</a:t>
            </a:r>
            <a:r>
              <a:rPr lang="de-DE" sz="6600" dirty="0" smtClean="0"/>
              <a:t> statt einen Triathlon geben!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4773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990600" y="1978025"/>
            <a:ext cx="1018125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Windschattenregelung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Windschattenfahren</a:t>
            </a:r>
          </a:p>
          <a:p>
            <a:pPr marL="457200" lvl="1" indent="0" defTabSz="457200" latinLnBrk="1" hangingPunct="0">
              <a:buNone/>
            </a:pPr>
            <a:r>
              <a:rPr lang="de-DE" sz="1200" dirty="0">
                <a:latin typeface="Barlow" panose="00000500000000000000" pitchFamily="2" charset="0"/>
              </a:rPr>
              <a:t>Die Windschattenzone ist 12m lang, gemessen von der Vorderkante des Vorderrades des Vordermannes bis zur Vorderkante des Vorderrades des nachfolgenden Teilnehmers. </a:t>
            </a:r>
            <a:endParaRPr lang="de-DE" sz="1200" dirty="0" smtClean="0">
              <a:latin typeface="Barlow" panose="00000500000000000000" pitchFamily="2" charset="0"/>
            </a:endParaRPr>
          </a:p>
          <a:p>
            <a:pPr marL="457200" lvl="1" indent="0" defTabSz="457200" latinLnBrk="1" hangingPunct="0">
              <a:buNone/>
            </a:pPr>
            <a:r>
              <a:rPr lang="de-DE" sz="1200" dirty="0">
                <a:latin typeface="Barlow" panose="00000500000000000000" pitchFamily="2" charset="0"/>
              </a:rPr>
              <a:t>Der Überholvorgang muss nach 25 </a:t>
            </a:r>
            <a:r>
              <a:rPr lang="de-DE" sz="1200" dirty="0" smtClean="0">
                <a:latin typeface="Barlow" panose="00000500000000000000" pitchFamily="2" charset="0"/>
              </a:rPr>
              <a:t>Sek. </a:t>
            </a:r>
            <a:r>
              <a:rPr lang="de-DE" sz="1200" dirty="0">
                <a:latin typeface="Barlow" panose="00000500000000000000" pitchFamily="2" charset="0"/>
              </a:rPr>
              <a:t>abgeschlossen sein</a:t>
            </a:r>
            <a:r>
              <a:rPr lang="de-DE" sz="1200" dirty="0" smtClean="0">
                <a:latin typeface="Barlow" panose="00000500000000000000" pitchFamily="2" charset="0"/>
              </a:rPr>
              <a:t>.</a:t>
            </a:r>
          </a:p>
          <a:p>
            <a:pPr marL="457200" lvl="1" indent="0" defTabSz="457200" latinLnBrk="1" hangingPunct="0">
              <a:buNone/>
            </a:pPr>
            <a:r>
              <a:rPr lang="de-DE" sz="1200" dirty="0">
                <a:latin typeface="Barlow" panose="00000500000000000000" pitchFamily="2" charset="0"/>
              </a:rPr>
              <a:t>Der überholte Athlet muss die Windschattenzone in 25 Sek. verlassen, danach greift das </a:t>
            </a:r>
            <a:r>
              <a:rPr lang="de-DE" sz="1200" dirty="0" smtClean="0">
                <a:latin typeface="Barlow" panose="00000500000000000000" pitchFamily="2" charset="0"/>
              </a:rPr>
              <a:t>Windschattenverbot.</a:t>
            </a:r>
            <a:endParaRPr lang="en-US" sz="1200" dirty="0" smtClean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en-US" sz="1600" dirty="0" err="1" smtClean="0">
                <a:latin typeface="Barlow" panose="00000500000000000000" pitchFamily="2" charset="0"/>
                <a:sym typeface="Calibri"/>
              </a:rPr>
              <a:t>Überholvorgang</a:t>
            </a:r>
            <a:r>
              <a:rPr lang="en-US" sz="1600" dirty="0" smtClean="0">
                <a:latin typeface="Barlow" panose="00000500000000000000" pitchFamily="2" charset="0"/>
                <a:sym typeface="Calibri"/>
              </a:rPr>
              <a:t> </a:t>
            </a:r>
            <a:r>
              <a:rPr lang="en-US" sz="1600" dirty="0" err="1" smtClean="0">
                <a:latin typeface="Barlow" panose="00000500000000000000" pitchFamily="2" charset="0"/>
                <a:sym typeface="Calibri"/>
              </a:rPr>
              <a:t>länger</a:t>
            </a:r>
            <a:r>
              <a:rPr lang="en-US" sz="1600" dirty="0" smtClean="0">
                <a:latin typeface="Barlow" panose="00000500000000000000" pitchFamily="2" charset="0"/>
                <a:sym typeface="Calibri"/>
              </a:rPr>
              <a:t> </a:t>
            </a:r>
            <a:r>
              <a:rPr lang="en-US" sz="1600" dirty="0" err="1" smtClean="0">
                <a:latin typeface="Barlow" panose="00000500000000000000" pitchFamily="2" charset="0"/>
                <a:sym typeface="Calibri"/>
              </a:rPr>
              <a:t>als</a:t>
            </a:r>
            <a:r>
              <a:rPr lang="en-US" sz="1600" dirty="0" smtClean="0">
                <a:latin typeface="Barlow" panose="00000500000000000000" pitchFamily="2" charset="0"/>
                <a:sym typeface="Calibri"/>
              </a:rPr>
              <a:t> 25 </a:t>
            </a:r>
            <a:r>
              <a:rPr lang="en-US" sz="1600" dirty="0" err="1" smtClean="0">
                <a:latin typeface="Barlow" panose="00000500000000000000" pitchFamily="2" charset="0"/>
                <a:sym typeface="Calibri"/>
              </a:rPr>
              <a:t>Sek</a:t>
            </a:r>
            <a:r>
              <a:rPr lang="en-US" sz="1600" dirty="0" smtClean="0">
                <a:latin typeface="Barlow" panose="00000500000000000000" pitchFamily="2" charset="0"/>
                <a:sym typeface="Calibri"/>
              </a:rPr>
              <a:t>.</a:t>
            </a:r>
          </a:p>
          <a:p>
            <a:pPr defTabSz="457200" latinLnBrk="1" hangingPunct="0"/>
            <a:r>
              <a:rPr lang="en-US" sz="1600" dirty="0" err="1" smtClean="0">
                <a:latin typeface="Barlow" panose="00000500000000000000" pitchFamily="2" charset="0"/>
                <a:sym typeface="Calibri"/>
              </a:rPr>
              <a:t>Rechts</a:t>
            </a:r>
            <a:r>
              <a:rPr lang="en-US" sz="1600" dirty="0" smtClean="0">
                <a:latin typeface="Barlow" panose="00000500000000000000" pitchFamily="2" charset="0"/>
                <a:sym typeface="Calibri"/>
              </a:rPr>
              <a:t> </a:t>
            </a:r>
            <a:r>
              <a:rPr lang="en-US" sz="1600" dirty="0" err="1" smtClean="0">
                <a:latin typeface="Barlow" panose="00000500000000000000" pitchFamily="2" charset="0"/>
                <a:sym typeface="Calibri"/>
              </a:rPr>
              <a:t>überholen</a:t>
            </a:r>
            <a:endParaRPr lang="en-US" sz="1600" dirty="0" smtClean="0">
              <a:latin typeface="Barlow" panose="00000500000000000000" pitchFamily="2" charset="0"/>
              <a:sym typeface="Calibri"/>
            </a:endParaRPr>
          </a:p>
          <a:p>
            <a:pPr marL="0" indent="0" defTabSz="457200" latinLnBrk="1" hangingPunct="0">
              <a:buNone/>
            </a:pPr>
            <a:endParaRPr lang="en-US" sz="1600" dirty="0">
              <a:latin typeface="Barlow" panose="00000500000000000000" pitchFamily="2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en-US" sz="1600" b="1" dirty="0" err="1" smtClean="0">
                <a:latin typeface="Barlow" panose="00000500000000000000" pitchFamily="2" charset="0"/>
                <a:sym typeface="Calibri"/>
              </a:rPr>
              <a:t>Rechtsfahrgebot</a:t>
            </a:r>
            <a:r>
              <a:rPr lang="en-US" sz="1600" b="1" dirty="0">
                <a:latin typeface="Barlow" panose="00000500000000000000" pitchFamily="2" charset="0"/>
                <a:sym typeface="Calibri"/>
              </a:rPr>
              <a:t>!</a:t>
            </a:r>
            <a:endParaRPr lang="en-US" sz="1600" b="1" dirty="0" smtClean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endParaRPr lang="de-DE" sz="1600" dirty="0" smtClean="0">
              <a:latin typeface="Barlow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96344" y="3830233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582956" y="2276670"/>
            <a:ext cx="186612" cy="28613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92825" y="3467878"/>
            <a:ext cx="186612" cy="28613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Radfahren (Regeln)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990600" y="1978025"/>
            <a:ext cx="31210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Weitere Regelverstöße</a:t>
            </a:r>
          </a:p>
          <a:p>
            <a:pPr marL="0" indent="0" defTabSz="457200" latinLnBrk="1" hangingPunct="0">
              <a:buNone/>
            </a:pP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Gelbe Karte: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marL="285750" indent="-285750" defTabSz="457200" latinLnBrk="1" hangingPunct="0"/>
            <a:endParaRPr lang="en-US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Fortführen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des Wettkampfes </a:t>
            </a:r>
            <a:b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</a:b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ohne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Fahrrad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Coaching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Blockieren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anderer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Athleten</a:t>
            </a:r>
          </a:p>
          <a:p>
            <a:pPr marL="0" indent="0" defTabSz="457200" latinLnBrk="1" hangingPunct="0">
              <a:buNone/>
            </a:pPr>
            <a: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  <a:t/>
            </a:r>
            <a:b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</a:b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334069" y="1978025"/>
            <a:ext cx="308065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r>
              <a:rPr lang="de-DE" sz="1400" u="sng" dirty="0" smtClean="0">
                <a:latin typeface="Barlow" panose="00000500000000000000" pitchFamily="2" charset="0"/>
                <a:ea typeface="Calibri"/>
                <a:sym typeface="Calibri"/>
              </a:rPr>
              <a:t>Blaue </a:t>
            </a: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Karte: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endParaRPr lang="de-DE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Überholter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Athlet bleibt länger als 25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Sek.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in 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Windschattenzone 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  <a:t/>
            </a:r>
            <a:b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</a:b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7637104" y="1978025"/>
            <a:ext cx="337379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r>
              <a:rPr lang="de-DE" sz="1400" u="sng" dirty="0" smtClean="0">
                <a:latin typeface="Barlow" panose="00000500000000000000" pitchFamily="2" charset="0"/>
                <a:ea typeface="Calibri"/>
                <a:sym typeface="Calibri"/>
              </a:rPr>
              <a:t>Rote Karte:</a:t>
            </a:r>
          </a:p>
          <a:p>
            <a:pPr marL="285750" indent="-285750" defTabSz="457200" latinLnBrk="1" hangingPunct="0"/>
            <a:endParaRPr lang="de-DE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Radfahren Ohne Helm</a:t>
            </a: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Öffentliches Urinieren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Absichtliches Müll entsorgen </a:t>
            </a:r>
            <a:b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</a:b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außerhalb 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Verpflegungsstation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Benutzen von Kommunikations- oder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Unterhaltungsmedien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Hilfe von Außen (z.B. Annahme </a:t>
            </a:r>
            <a:b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</a:b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von Verpflegung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)</a:t>
            </a: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Mehr als 2 Zeitstrafen</a:t>
            </a:r>
            <a:endParaRPr lang="de-DE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</a:p>
        </p:txBody>
      </p:sp>
      <p:sp>
        <p:nvSpPr>
          <p:cNvPr id="12" name="Rechteck 11"/>
          <p:cNvSpPr/>
          <p:nvPr/>
        </p:nvSpPr>
        <p:spPr>
          <a:xfrm>
            <a:off x="9432472" y="2276669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155095" y="2276670"/>
            <a:ext cx="186612" cy="28613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705879" y="2276669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Radfahren (Regeln)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323927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Regelverstöße</a:t>
            </a:r>
          </a:p>
          <a:p>
            <a:pPr marL="0" indent="0" defTabSz="457200" latinLnBrk="1" hangingPunct="0">
              <a:buNone/>
            </a:pP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Gelbe Karte: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marL="285750" indent="-285750" defTabSz="457200" latinLnBrk="1" hangingPunct="0"/>
            <a:endParaRPr lang="en-US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Kinnriemen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vor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Abstellen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des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Rades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geöffnet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Absteigen nach der Radabstiegs-   </a:t>
            </a:r>
            <a:r>
              <a:rPr lang="de-DE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markierung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  <a:t/>
            </a:r>
            <a:br>
              <a:rPr lang="en-US" sz="1400" dirty="0">
                <a:latin typeface="Barlow" panose="00000500000000000000" pitchFamily="2" charset="0"/>
                <a:ea typeface="Calibri"/>
                <a:sym typeface="Calibri"/>
              </a:rPr>
            </a:b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39342" y="1978025"/>
            <a:ext cx="29562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r>
              <a:rPr lang="de-DE" sz="1400" u="sng" dirty="0" smtClean="0">
                <a:latin typeface="Barlow" panose="00000500000000000000" pitchFamily="2" charset="0"/>
                <a:ea typeface="Calibri"/>
                <a:sym typeface="Calibri"/>
              </a:rPr>
              <a:t>Rote Karte:</a:t>
            </a:r>
          </a:p>
          <a:p>
            <a:pPr marL="285750" indent="-285750" defTabSz="457200" latinLnBrk="1" hangingPunct="0"/>
            <a:endParaRPr lang="de-DE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Urinieren in der Wechselzone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Absichtliches Müll entsorgen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in der Wechselzone</a:t>
            </a: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Benutzen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von Kommunikations- oder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Unterhaltungsmedien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6334709" y="2276669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705879" y="2276669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990600" y="4710700"/>
            <a:ext cx="7559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1" hangingPunct="0"/>
            <a:r>
              <a:rPr lang="de-DE" sz="1400" b="1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Auf der </a:t>
            </a:r>
            <a:r>
              <a:rPr lang="de-DE" sz="1400" b="1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Laufstrecke </a:t>
            </a:r>
            <a:r>
              <a:rPr lang="de-DE" sz="1400" b="1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muss ein Oberteil getragen </a:t>
            </a:r>
            <a:r>
              <a:rPr lang="de-DE" sz="1400" b="1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werden. Die </a:t>
            </a:r>
            <a:r>
              <a:rPr lang="de-DE" sz="1400" b="1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Startnummer ist </a:t>
            </a:r>
            <a:r>
              <a:rPr lang="de-DE" sz="1400" b="1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vorne zu </a:t>
            </a:r>
            <a:r>
              <a:rPr lang="de-DE" sz="1400" b="1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tragen.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Wechsel Rad </a:t>
            </a:r>
            <a:r>
              <a:rPr lang="de-DE" b="1" dirty="0" smtClean="0">
                <a:latin typeface="Barlow" panose="00000500000000000000" pitchFamily="2" charset="0"/>
                <a:sym typeface="Wingdings" panose="05000000000000000000" pitchFamily="2" charset="2"/>
              </a:rPr>
              <a:t> Lauf (Regeln)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/>
              <a:t>Laufen 2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10" y="1363807"/>
            <a:ext cx="8832381" cy="52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/>
              <a:t>Laufen 2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6983"/>
            <a:ext cx="8542339" cy="511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270164" y="1583170"/>
            <a:ext cx="11219872" cy="2804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Laufstrecke</a:t>
            </a: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de-DE" sz="1400" dirty="0">
                <a:latin typeface="Barlow" panose="00000500000000000000" pitchFamily="2" charset="0"/>
              </a:rPr>
              <a:t>Auf der Laufstrecke gibt es </a:t>
            </a:r>
            <a:r>
              <a:rPr lang="de-DE" sz="1400" dirty="0" smtClean="0">
                <a:latin typeface="Barlow" panose="00000500000000000000" pitchFamily="2" charset="0"/>
              </a:rPr>
              <a:t>eine </a:t>
            </a:r>
            <a:r>
              <a:rPr lang="de-DE" sz="1400" b="1" dirty="0">
                <a:latin typeface="Barlow" panose="00000500000000000000" pitchFamily="2" charset="0"/>
              </a:rPr>
              <a:t>Verpflegungsstation</a:t>
            </a:r>
            <a:r>
              <a:rPr lang="de-DE" sz="1400" dirty="0">
                <a:latin typeface="Barlow" panose="00000500000000000000" pitchFamily="2" charset="0"/>
              </a:rPr>
              <a:t> auf Höhe </a:t>
            </a:r>
            <a:r>
              <a:rPr lang="de-DE" sz="1400" dirty="0" smtClean="0">
                <a:latin typeface="Barlow" panose="00000500000000000000" pitchFamily="2" charset="0"/>
              </a:rPr>
              <a:t>der Wechselzone am </a:t>
            </a:r>
            <a:r>
              <a:rPr lang="de-DE" sz="1400" dirty="0" err="1" smtClean="0">
                <a:latin typeface="Barlow" panose="00000500000000000000" pitchFamily="2" charset="0"/>
              </a:rPr>
              <a:t>Norikerparkplatz</a:t>
            </a:r>
            <a:r>
              <a:rPr lang="de-DE" sz="1400" dirty="0" smtClean="0">
                <a:latin typeface="Barlow" panose="00000500000000000000" pitchFamily="2" charset="0"/>
              </a:rPr>
              <a:t>, </a:t>
            </a:r>
            <a:r>
              <a:rPr lang="de-DE" sz="1400" dirty="0">
                <a:latin typeface="Barlow" panose="00000500000000000000" pitchFamily="2" charset="0"/>
              </a:rPr>
              <a:t>die von allen </a:t>
            </a:r>
            <a:r>
              <a:rPr lang="de-DE" sz="1400" dirty="0" smtClean="0">
                <a:latin typeface="Barlow" panose="00000500000000000000" pitchFamily="2" charset="0"/>
              </a:rPr>
              <a:t>passiert </a:t>
            </a:r>
            <a:r>
              <a:rPr lang="de-DE" sz="1400" dirty="0">
                <a:latin typeface="Barlow" panose="00000500000000000000" pitchFamily="2" charset="0"/>
              </a:rPr>
              <a:t>wird. Hier gibt es </a:t>
            </a:r>
            <a:r>
              <a:rPr lang="de-DE" sz="1400" dirty="0" smtClean="0">
                <a:latin typeface="Barlow" panose="00000500000000000000" pitchFamily="2" charset="0"/>
              </a:rPr>
              <a:t>Wasser</a:t>
            </a:r>
            <a:r>
              <a:rPr lang="de-DE" sz="1400" dirty="0">
                <a:latin typeface="Barlow" panose="00000500000000000000" pitchFamily="2" charset="0"/>
              </a:rPr>
              <a:t> </a:t>
            </a:r>
            <a:r>
              <a:rPr lang="de-DE" sz="1400" dirty="0" smtClean="0">
                <a:latin typeface="Barlow" panose="00000500000000000000" pitchFamily="2" charset="0"/>
              </a:rPr>
              <a:t>und ISO unseres </a:t>
            </a:r>
            <a:r>
              <a:rPr lang="de-DE" sz="1400" dirty="0">
                <a:latin typeface="Barlow" panose="00000500000000000000" pitchFamily="2" charset="0"/>
              </a:rPr>
              <a:t>Partners </a:t>
            </a:r>
            <a:r>
              <a:rPr lang="de-DE" sz="1400" dirty="0" err="1">
                <a:latin typeface="Barlow" panose="00000500000000000000" pitchFamily="2" charset="0"/>
              </a:rPr>
              <a:t>Sponsers</a:t>
            </a:r>
            <a:r>
              <a:rPr lang="de-DE" sz="1400" dirty="0" smtClean="0">
                <a:latin typeface="Barlow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Für die Kurzdistanz gibt es noch eine zweite Verpflegungsstation am Hauptmarkt mit Wasser</a:t>
            </a: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Laufen 2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990600" y="1978025"/>
            <a:ext cx="31210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Regelverstöße</a:t>
            </a:r>
          </a:p>
          <a:p>
            <a:pPr marL="0" indent="0" defTabSz="457200" latinLnBrk="1" hangingPunct="0">
              <a:buNone/>
            </a:pPr>
            <a:r>
              <a:rPr lang="de-DE" sz="1400" u="sng" dirty="0">
                <a:latin typeface="Barlow" panose="00000500000000000000" pitchFamily="2" charset="0"/>
                <a:ea typeface="Calibri"/>
                <a:sym typeface="Calibri"/>
              </a:rPr>
              <a:t>Gelbe Karte: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endParaRPr lang="de-DE" sz="1400" dirty="0" smtClean="0">
              <a:latin typeface="Barlow" panose="00000500000000000000" pitchFamily="2" charset="0"/>
              <a:ea typeface="Calibri"/>
              <a:sym typeface="Calibri"/>
            </a:endParaRPr>
          </a:p>
          <a:p>
            <a:pPr marL="285750" indent="-285750" defTabSz="457200" latinLnBrk="1" hangingPunct="0"/>
            <a:endParaRPr lang="en-US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Coaching</a:t>
            </a:r>
          </a:p>
          <a:p>
            <a:pPr marL="285750" indent="-285750" defTabSz="457200" latinLnBrk="1" hangingPunct="0"/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Startnummer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nicht</a:t>
            </a:r>
            <a:r>
              <a:rPr lang="en-US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vorne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769497" y="1978025"/>
            <a:ext cx="5710934" cy="301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r>
              <a:rPr lang="de-DE" sz="1400" u="sng" dirty="0" smtClean="0">
                <a:latin typeface="Barlow" panose="00000500000000000000" pitchFamily="2" charset="0"/>
                <a:ea typeface="Calibri"/>
                <a:sym typeface="Calibri"/>
              </a:rPr>
              <a:t>Rote Karte:</a:t>
            </a:r>
          </a:p>
          <a:p>
            <a:pPr marL="285750" indent="-285750" defTabSz="457200" latinLnBrk="1" hangingPunct="0"/>
            <a:endParaRPr lang="de-DE" sz="1400" dirty="0" smtClean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Abkürzen</a:t>
            </a:r>
          </a:p>
          <a:p>
            <a:pPr marL="285750" indent="-285750" defTabSz="457200" latinLnBrk="1" hangingPunct="0"/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Öffentliches Urinieren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Absichtliches Müll entsorgen </a:t>
            </a:r>
            <a:b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</a:b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außerhalb 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Verpflegungsstation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Benutzen von Kommunikations- oder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Unterhaltungsmedien</a:t>
            </a:r>
            <a:endParaRPr lang="en-US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285750" indent="-285750" defTabSz="457200" latinLnBrk="1" hangingPunct="0"/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Hilfe von Außen (z.B. Annahme 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von </a:t>
            </a:r>
            <a:r>
              <a:rPr lang="de-DE" sz="1400" dirty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Verpflegung</a:t>
            </a:r>
            <a:r>
              <a:rPr lang="de-DE" sz="1400" dirty="0" smtClean="0">
                <a:latin typeface="Barlow" panose="00000500000000000000" pitchFamily="2" charset="0"/>
                <a:ea typeface="Titillium" charset="0"/>
                <a:cs typeface="Arial" panose="020B0604020202020204" pitchFamily="34" charset="0"/>
                <a:sym typeface="Calibri"/>
              </a:rPr>
              <a:t>)</a:t>
            </a:r>
            <a:endParaRPr lang="de-DE" sz="1400" dirty="0">
              <a:latin typeface="Barlow" panose="00000500000000000000" pitchFamily="2" charset="0"/>
              <a:ea typeface="Titillium" charset="0"/>
              <a:cs typeface="Arial" panose="020B0604020202020204" pitchFamily="34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</a:p>
        </p:txBody>
      </p:sp>
      <p:sp>
        <p:nvSpPr>
          <p:cNvPr id="12" name="Rechteck 11"/>
          <p:cNvSpPr/>
          <p:nvPr/>
        </p:nvSpPr>
        <p:spPr>
          <a:xfrm>
            <a:off x="6564864" y="2276669"/>
            <a:ext cx="186612" cy="28613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705879" y="2276669"/>
            <a:ext cx="186612" cy="2861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927264" y="4997820"/>
            <a:ext cx="8846127" cy="945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latinLnBrk="1" hangingPunct="0">
              <a:lnSpc>
                <a:spcPct val="100000"/>
              </a:lnSpc>
              <a:buNone/>
            </a:pP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Wir behalten uns das Recht 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vor, Athlet*innen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von der Strecke zu nehmen, wenn unsere 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Wettkampfrichter*innen der Meinung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sind, 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   dass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keine Möglichkeit mehr besteht die Disziplin innerhalb des 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geforderten Zeitlimits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zu beenden (ausgehend von der Lokalisierung, der Zeit und der 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Durchschnittsgeschwindigkeit zu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diesem Zeitpunkt).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Laufen (Regeln)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1" y="1978025"/>
            <a:ext cx="969002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Im </a:t>
            </a: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Ziel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 bekommt ihr Eure </a:t>
            </a:r>
            <a:r>
              <a:rPr lang="de-DE" sz="1400" b="1" dirty="0" err="1" smtClean="0">
                <a:latin typeface="Barlow" panose="00000500000000000000" pitchFamily="2" charset="0"/>
                <a:sym typeface="Calibri"/>
              </a:rPr>
              <a:t>Finisher</a:t>
            </a: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-Medaille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.</a:t>
            </a:r>
          </a:p>
          <a:p>
            <a:pPr marL="0" indent="0" defTabSz="457200" latinLnBrk="1" hangingPunct="0">
              <a:buNone/>
            </a:pP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sym typeface="Calibri"/>
              </a:rPr>
              <a:t>Eure </a:t>
            </a:r>
            <a:r>
              <a:rPr lang="de-DE" sz="1400" b="1" dirty="0" err="1" smtClean="0">
                <a:latin typeface="Barlow" panose="00000500000000000000" pitchFamily="2" charset="0"/>
                <a:sym typeface="Calibri"/>
              </a:rPr>
              <a:t>Finisher</a:t>
            </a:r>
            <a:r>
              <a:rPr lang="de-DE" sz="1400" b="1" dirty="0">
                <a:latin typeface="Barlow" panose="00000500000000000000" pitchFamily="2" charset="0"/>
                <a:sym typeface="Calibri"/>
              </a:rPr>
              <a:t>-</a:t>
            </a: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Shirts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 (wenn käuflich erworben) bekommt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ihr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im </a:t>
            </a:r>
            <a:r>
              <a:rPr lang="de-DE" sz="1400" b="1" dirty="0" smtClean="0">
                <a:latin typeface="Barlow" panose="00000500000000000000" pitchFamily="2" charset="0"/>
                <a:sym typeface="Calibri"/>
              </a:rPr>
              <a:t>Nachzielbereich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. </a:t>
            </a:r>
            <a:br>
              <a:rPr lang="de-DE" sz="1400" dirty="0" smtClean="0">
                <a:latin typeface="Barlow" panose="00000500000000000000" pitchFamily="2" charset="0"/>
                <a:sym typeface="Calibri"/>
              </a:rPr>
            </a:br>
            <a:r>
              <a:rPr lang="de-DE" sz="1400" dirty="0" smtClean="0">
                <a:latin typeface="Barlow" panose="00000500000000000000" pitchFamily="2" charset="0"/>
                <a:sym typeface="Calibri"/>
              </a:rPr>
              <a:t>Eure vorbestellte T-Shirt-Größe ist auf eure Startnummer gedruckt.</a:t>
            </a:r>
            <a:endParaRPr lang="de-DE" sz="1400" dirty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endParaRPr lang="de-DE" sz="1400" dirty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Im Nachzielbereich befinden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sich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Essen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,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Getränke, Toiletten und medizinische Betreuung. </a:t>
            </a:r>
            <a:br>
              <a:rPr lang="de-DE" sz="1400" dirty="0" smtClean="0">
                <a:latin typeface="Barlow" panose="00000500000000000000" pitchFamily="2" charset="0"/>
                <a:sym typeface="Calibri"/>
              </a:rPr>
            </a:br>
            <a:endParaRPr lang="de-DE" sz="1400" dirty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</a:rPr>
              <a:t>Von 11:00 Uhr bis 16:00 </a:t>
            </a:r>
            <a:r>
              <a:rPr lang="de-DE" sz="1400" dirty="0">
                <a:latin typeface="Barlow" panose="00000500000000000000" pitchFamily="2" charset="0"/>
              </a:rPr>
              <a:t>Uhr stehen die Duschen und Umkleiden </a:t>
            </a:r>
            <a:r>
              <a:rPr lang="de-DE" sz="1400" dirty="0" smtClean="0">
                <a:latin typeface="Barlow" panose="00000500000000000000" pitchFamily="2" charset="0"/>
              </a:rPr>
              <a:t>im Freibad von Bayer07 (Am Pulversee 1, 90402 Nürnberg) zur Verfügung. Eintritt unter Vorlage der Startnummer und des Athletenbändchens! </a:t>
            </a:r>
            <a:endParaRPr lang="en-US" sz="1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Ziel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0387" y="1825625"/>
            <a:ext cx="10438163" cy="4351338"/>
          </a:xfrm>
        </p:spPr>
        <p:txBody>
          <a:bodyPr>
            <a:normAutofit/>
          </a:bodyPr>
          <a:lstStyle/>
          <a:p>
            <a:pPr marL="0" indent="0" defTabSz="457200" latinLnBrk="1" hangingPunct="0">
              <a:buNone/>
            </a:pPr>
            <a:r>
              <a:rPr lang="en-US" sz="2400" b="1" u="sng" dirty="0" err="1" smtClean="0">
                <a:solidFill>
                  <a:srgbClr val="FF0000"/>
                </a:solidFill>
                <a:latin typeface="Barlow" panose="00000500000000000000" pitchFamily="2" charset="0"/>
                <a:ea typeface="Calibri"/>
                <a:sym typeface="Calibri"/>
              </a:rPr>
              <a:t>Wichtig</a:t>
            </a:r>
            <a:r>
              <a:rPr lang="en-US" sz="2400" b="1" u="sng" dirty="0" smtClean="0">
                <a:solidFill>
                  <a:srgbClr val="FF0000"/>
                </a:solidFill>
                <a:latin typeface="Barlow" panose="00000500000000000000" pitchFamily="2" charset="0"/>
                <a:ea typeface="Calibri"/>
                <a:sym typeface="Calibri"/>
              </a:rPr>
              <a:t>:</a:t>
            </a:r>
          </a:p>
          <a:p>
            <a:pPr marL="0" indent="0" defTabSz="457200" latinLnBrk="1" hangingPunct="0">
              <a:buNone/>
            </a:pP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Solltet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Ihr das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Rennen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vorzeitig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beenden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müssen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,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ist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es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zwingend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notwendig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,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einen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Schiedsrichter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oder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Offiziellen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zu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informieren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,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oder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sich</a:t>
            </a:r>
            <a:r>
              <a:rPr lang="en-US" sz="2400" dirty="0">
                <a:latin typeface="Barlow" panose="00000500000000000000" pitchFamily="2" charset="0"/>
                <a:ea typeface="Calibri"/>
                <a:sym typeface="Calibri"/>
              </a:rPr>
              <a:t> in der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Wechsel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-zone 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zu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>
                <a:latin typeface="Barlow" panose="00000500000000000000" pitchFamily="2" charset="0"/>
                <a:ea typeface="Calibri"/>
                <a:sym typeface="Calibri"/>
              </a:rPr>
              <a:t>melden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.</a:t>
            </a:r>
          </a:p>
          <a:p>
            <a:pPr marL="0" indent="0" defTabSz="457200" latinLnBrk="1" hangingPunct="0">
              <a:buNone/>
            </a:pPr>
            <a:endParaRPr lang="en-US" sz="2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Den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Zeitname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-Chip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gebt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ihr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beim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Check-Out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eures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Fahrrades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</a:t>
            </a:r>
            <a:r>
              <a:rPr lang="en-US" sz="2400" dirty="0" err="1" smtClean="0">
                <a:latin typeface="Barlow" panose="00000500000000000000" pitchFamily="2" charset="0"/>
                <a:ea typeface="Calibri"/>
                <a:sym typeface="Calibri"/>
              </a:rPr>
              <a:t>wieder</a:t>
            </a:r>
            <a:r>
              <a:rPr lang="en-US" sz="2400" dirty="0" smtClean="0">
                <a:latin typeface="Barlow" panose="00000500000000000000" pitchFamily="2" charset="0"/>
                <a:ea typeface="Calibri"/>
                <a:sym typeface="Calibri"/>
              </a:rPr>
              <a:t> ab.</a:t>
            </a:r>
            <a:endParaRPr lang="en-US" sz="2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Vorzeitige Rennaufgabe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0387" y="1501452"/>
            <a:ext cx="10735293" cy="4910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dirty="0">
                <a:latin typeface="Barlow" panose="00000500000000000000" pitchFamily="2" charset="0"/>
              </a:rPr>
              <a:t>Es werden verschiedene Fortbewegungsmöglichkeiten angeboten: </a:t>
            </a:r>
            <a:endParaRPr lang="de-DE" sz="2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400" dirty="0">
              <a:latin typeface="Barlow" panose="00000500000000000000" pitchFamily="2" charset="0"/>
            </a:endParaRPr>
          </a:p>
          <a:p>
            <a:r>
              <a:rPr lang="de-DE" sz="2400" b="1" dirty="0" smtClean="0">
                <a:latin typeface="Barlow" panose="00000500000000000000" pitchFamily="2" charset="0"/>
              </a:rPr>
              <a:t>DATAGROUP-</a:t>
            </a:r>
            <a:r>
              <a:rPr lang="de-DE" sz="2400" b="1" dirty="0" err="1" smtClean="0">
                <a:latin typeface="Barlow" panose="00000500000000000000" pitchFamily="2" charset="0"/>
              </a:rPr>
              <a:t>Shuttelbus</a:t>
            </a:r>
            <a:r>
              <a:rPr lang="de-DE" sz="2400" b="1" dirty="0" smtClean="0">
                <a:latin typeface="Barlow" panose="00000500000000000000" pitchFamily="2" charset="0"/>
              </a:rPr>
              <a:t> </a:t>
            </a:r>
            <a:endParaRPr lang="de-DE" sz="2400" dirty="0">
              <a:latin typeface="Barlow" panose="00000500000000000000" pitchFamily="2" charset="0"/>
            </a:endParaRPr>
          </a:p>
          <a:p>
            <a:pPr marL="457200" lvl="1" indent="0">
              <a:buNone/>
            </a:pPr>
            <a:r>
              <a:rPr lang="de-DE" sz="2000" dirty="0" smtClean="0">
                <a:latin typeface="Barlow" panose="00000500000000000000" pitchFamily="2" charset="0"/>
              </a:rPr>
              <a:t>Gemeinsam </a:t>
            </a:r>
            <a:r>
              <a:rPr lang="de-DE" sz="2000" dirty="0">
                <a:latin typeface="Barlow" panose="00000500000000000000" pitchFamily="2" charset="0"/>
              </a:rPr>
              <a:t>mit unserem Titelsponsor DATAGROUP haben wir einen </a:t>
            </a:r>
            <a:r>
              <a:rPr lang="de-DE" sz="2000" dirty="0" err="1">
                <a:latin typeface="Barlow" panose="00000500000000000000" pitchFamily="2" charset="0"/>
              </a:rPr>
              <a:t>Shuttelbus</a:t>
            </a:r>
            <a:r>
              <a:rPr lang="de-DE" sz="2000" dirty="0">
                <a:latin typeface="Barlow" panose="00000500000000000000" pitchFamily="2" charset="0"/>
              </a:rPr>
              <a:t>, der zwischen </a:t>
            </a:r>
            <a:r>
              <a:rPr lang="de-DE" sz="2000" dirty="0" err="1">
                <a:latin typeface="Barlow" panose="00000500000000000000" pitchFamily="2" charset="0"/>
              </a:rPr>
              <a:t>Norikusparkplatz</a:t>
            </a:r>
            <a:r>
              <a:rPr lang="de-DE" sz="2000" dirty="0">
                <a:latin typeface="Barlow" panose="00000500000000000000" pitchFamily="2" charset="0"/>
              </a:rPr>
              <a:t> und Hauptmarkt pendelt, organisiert. Der Bus kann von Athlet*innen und Zuschauern etc. verwendet werden. Wir bitten jedoch um Verständnis und Rücksicht gegenüber unserer Athlet*innen und bitten darum diesen Vorrang zu geben. </a:t>
            </a:r>
            <a:r>
              <a:rPr lang="de-DE" sz="2000" dirty="0" smtClean="0">
                <a:latin typeface="Barlow" panose="00000500000000000000" pitchFamily="2" charset="0"/>
              </a:rPr>
              <a:t>(Abfahrt ca. alle 35-40 min)</a:t>
            </a:r>
          </a:p>
          <a:p>
            <a:pPr marL="457200" lvl="1" indent="0">
              <a:buNone/>
            </a:pPr>
            <a:r>
              <a:rPr lang="de-DE" sz="1200" dirty="0">
                <a:latin typeface="Barlow" panose="00000500000000000000" pitchFamily="2" charset="0"/>
              </a:rPr>
              <a:t>11:45 Uhr </a:t>
            </a:r>
            <a:r>
              <a:rPr lang="de-DE" sz="1200" dirty="0" smtClean="0">
                <a:latin typeface="Barlow" panose="00000500000000000000" pitchFamily="2" charset="0"/>
              </a:rPr>
              <a:t>Wechselzone </a:t>
            </a:r>
            <a:r>
              <a:rPr lang="de-DE" sz="1200" dirty="0" smtClean="0">
                <a:latin typeface="Barlow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latin typeface="Barlow" panose="00000500000000000000" pitchFamily="2" charset="0"/>
              </a:rPr>
              <a:t> </a:t>
            </a:r>
            <a:r>
              <a:rPr lang="de-DE" sz="1200" dirty="0">
                <a:latin typeface="Barlow" panose="00000500000000000000" pitchFamily="2" charset="0"/>
              </a:rPr>
              <a:t>Hauptmarkt</a:t>
            </a:r>
            <a:br>
              <a:rPr lang="de-DE" sz="1200" dirty="0">
                <a:latin typeface="Barlow" panose="00000500000000000000" pitchFamily="2" charset="0"/>
              </a:rPr>
            </a:br>
            <a:r>
              <a:rPr lang="de-DE" sz="1200" dirty="0">
                <a:latin typeface="Barlow" panose="00000500000000000000" pitchFamily="2" charset="0"/>
              </a:rPr>
              <a:t>12:15 Uhr Hauptmarkt </a:t>
            </a:r>
            <a:r>
              <a:rPr lang="de-DE" sz="1200" dirty="0" smtClean="0">
                <a:latin typeface="Barlow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latin typeface="Barlow" panose="00000500000000000000" pitchFamily="2" charset="0"/>
              </a:rPr>
              <a:t> </a:t>
            </a:r>
            <a:r>
              <a:rPr lang="de-DE" sz="1200" dirty="0">
                <a:latin typeface="Barlow" panose="00000500000000000000" pitchFamily="2" charset="0"/>
              </a:rPr>
              <a:t>Wechselzone</a:t>
            </a:r>
            <a:br>
              <a:rPr lang="de-DE" sz="1200" dirty="0">
                <a:latin typeface="Barlow" panose="00000500000000000000" pitchFamily="2" charset="0"/>
              </a:rPr>
            </a:br>
            <a:r>
              <a:rPr lang="de-DE" sz="1200" dirty="0">
                <a:latin typeface="Barlow" panose="00000500000000000000" pitchFamily="2" charset="0"/>
              </a:rPr>
              <a:t>12:45 Uhr Wechselzone </a:t>
            </a:r>
            <a:r>
              <a:rPr lang="de-DE" sz="1200" dirty="0" smtClean="0">
                <a:latin typeface="Barlow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latin typeface="Barlow" panose="00000500000000000000" pitchFamily="2" charset="0"/>
              </a:rPr>
              <a:t> </a:t>
            </a:r>
            <a:r>
              <a:rPr lang="de-DE" sz="1200" dirty="0">
                <a:latin typeface="Barlow" panose="00000500000000000000" pitchFamily="2" charset="0"/>
              </a:rPr>
              <a:t>Hauptmarkt</a:t>
            </a:r>
            <a:br>
              <a:rPr lang="de-DE" sz="1200" dirty="0">
                <a:latin typeface="Barlow" panose="00000500000000000000" pitchFamily="2" charset="0"/>
              </a:rPr>
            </a:br>
            <a:r>
              <a:rPr lang="de-DE" sz="1200" dirty="0">
                <a:latin typeface="Barlow" panose="00000500000000000000" pitchFamily="2" charset="0"/>
              </a:rPr>
              <a:t>13:15 Uhr Hauptmarkt </a:t>
            </a:r>
            <a:r>
              <a:rPr lang="de-DE" sz="1200" dirty="0" smtClean="0">
                <a:latin typeface="Barlow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latin typeface="Barlow" panose="00000500000000000000" pitchFamily="2" charset="0"/>
              </a:rPr>
              <a:t> </a:t>
            </a:r>
            <a:r>
              <a:rPr lang="de-DE" sz="1200" dirty="0">
                <a:latin typeface="Barlow" panose="00000500000000000000" pitchFamily="2" charset="0"/>
              </a:rPr>
              <a:t>Wechselzone</a:t>
            </a:r>
            <a:br>
              <a:rPr lang="de-DE" sz="1200" dirty="0">
                <a:latin typeface="Barlow" panose="00000500000000000000" pitchFamily="2" charset="0"/>
              </a:rPr>
            </a:br>
            <a:r>
              <a:rPr lang="de-DE" sz="1200" dirty="0">
                <a:latin typeface="Barlow" panose="00000500000000000000" pitchFamily="2" charset="0"/>
              </a:rPr>
              <a:t>13:45 Uhr Wechselzone </a:t>
            </a:r>
            <a:r>
              <a:rPr lang="de-DE" sz="1200" dirty="0" smtClean="0">
                <a:latin typeface="Barlow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latin typeface="Barlow" panose="00000500000000000000" pitchFamily="2" charset="0"/>
              </a:rPr>
              <a:t> </a:t>
            </a:r>
            <a:r>
              <a:rPr lang="de-DE" sz="1200" dirty="0">
                <a:latin typeface="Barlow" panose="00000500000000000000" pitchFamily="2" charset="0"/>
              </a:rPr>
              <a:t>Hauptmarkt</a:t>
            </a:r>
            <a:br>
              <a:rPr lang="de-DE" sz="1200" dirty="0">
                <a:latin typeface="Barlow" panose="00000500000000000000" pitchFamily="2" charset="0"/>
              </a:rPr>
            </a:br>
            <a:r>
              <a:rPr lang="de-DE" sz="1200" dirty="0">
                <a:latin typeface="Barlow" panose="00000500000000000000" pitchFamily="2" charset="0"/>
              </a:rPr>
              <a:t>14:15 Uhr Hauptmarkt </a:t>
            </a:r>
            <a:r>
              <a:rPr lang="de-DE" sz="1200" dirty="0" smtClean="0">
                <a:latin typeface="Barlow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latin typeface="Barlow" panose="00000500000000000000" pitchFamily="2" charset="0"/>
              </a:rPr>
              <a:t> </a:t>
            </a:r>
            <a:r>
              <a:rPr lang="de-DE" sz="1200" dirty="0">
                <a:latin typeface="Barlow" panose="00000500000000000000" pitchFamily="2" charset="0"/>
              </a:rPr>
              <a:t>Wechselzone (nur für die 2. Bundesliga)</a:t>
            </a:r>
            <a:endParaRPr lang="de-DE" sz="1300" dirty="0">
              <a:latin typeface="Barlow" panose="00000500000000000000" pitchFamily="2" charset="0"/>
            </a:endParaRPr>
          </a:p>
          <a:p>
            <a:r>
              <a:rPr lang="de-DE" sz="2400" b="1" dirty="0" smtClean="0">
                <a:latin typeface="Barlow" panose="00000500000000000000" pitchFamily="2" charset="0"/>
              </a:rPr>
              <a:t>Öffentliche </a:t>
            </a:r>
            <a:r>
              <a:rPr lang="de-DE" sz="2400" b="1" dirty="0">
                <a:latin typeface="Barlow" panose="00000500000000000000" pitchFamily="2" charset="0"/>
              </a:rPr>
              <a:t>Verkehrsmittel </a:t>
            </a:r>
            <a:endParaRPr lang="de-DE" sz="2400" dirty="0">
              <a:latin typeface="Barlow" panose="00000500000000000000" pitchFamily="2" charset="0"/>
            </a:endParaRPr>
          </a:p>
          <a:p>
            <a:pPr marL="457200" lvl="1" indent="0">
              <a:buNone/>
            </a:pPr>
            <a:r>
              <a:rPr lang="de-DE" sz="2000" dirty="0" smtClean="0">
                <a:latin typeface="Barlow" panose="00000500000000000000" pitchFamily="2" charset="0"/>
              </a:rPr>
              <a:t>Die </a:t>
            </a:r>
            <a:r>
              <a:rPr lang="de-DE" sz="2000" dirty="0">
                <a:latin typeface="Barlow" panose="00000500000000000000" pitchFamily="2" charset="0"/>
              </a:rPr>
              <a:t>Öffentlichen Verkehrsmittel der VAG stehen während des Events und den bekannten Tarifpreisen zur Verfügung. Bitte beachte die Hinweise der VAG zur Nutzung vor Ort. </a:t>
            </a:r>
            <a:endParaRPr lang="de-DE" sz="2000" dirty="0" smtClean="0">
              <a:latin typeface="Barlow" panose="00000500000000000000" pitchFamily="2" charset="0"/>
            </a:endParaRPr>
          </a:p>
          <a:p>
            <a:pPr marL="914400" lvl="2" indent="0">
              <a:buNone/>
            </a:pPr>
            <a:r>
              <a:rPr lang="de-DE" sz="1600" dirty="0" smtClean="0">
                <a:latin typeface="Barlow" panose="00000500000000000000" pitchFamily="2" charset="0"/>
              </a:rPr>
              <a:t>Vor den Straßensperrungen: Linie </a:t>
            </a:r>
            <a:r>
              <a:rPr lang="de-DE" sz="1600" dirty="0">
                <a:latin typeface="Barlow" panose="00000500000000000000" pitchFamily="2" charset="0"/>
              </a:rPr>
              <a:t>5, Buslinie 36 und die S-Bahn S </a:t>
            </a:r>
            <a:r>
              <a:rPr lang="de-DE" sz="1600" dirty="0" smtClean="0">
                <a:latin typeface="Barlow" panose="00000500000000000000" pitchFamily="2" charset="0"/>
              </a:rPr>
              <a:t>1 und 2</a:t>
            </a:r>
          </a:p>
          <a:p>
            <a:pPr marL="914400" lvl="2" indent="0">
              <a:buNone/>
            </a:pPr>
            <a:r>
              <a:rPr lang="de-DE" sz="1600" dirty="0" smtClean="0">
                <a:latin typeface="Barlow" panose="00000500000000000000" pitchFamily="2" charset="0"/>
              </a:rPr>
              <a:t>Während des Wettkampfes: nur S-Bahn 1 und 2 </a:t>
            </a:r>
          </a:p>
          <a:p>
            <a:pPr marL="914400" lvl="2" indent="0">
              <a:buNone/>
            </a:pPr>
            <a:endParaRPr lang="de-DE" sz="1300" dirty="0" smtClean="0">
              <a:latin typeface="Barlow" panose="00000500000000000000" pitchFamily="2" charset="0"/>
            </a:endParaRPr>
          </a:p>
          <a:p>
            <a:r>
              <a:rPr lang="de-DE" sz="2400" b="1" dirty="0" smtClean="0">
                <a:latin typeface="Barlow" panose="00000500000000000000" pitchFamily="2" charset="0"/>
              </a:rPr>
              <a:t>VAG-Fahrräder </a:t>
            </a:r>
            <a:endParaRPr lang="de-DE" sz="2400" dirty="0">
              <a:latin typeface="Barlow" panose="00000500000000000000" pitchFamily="2" charset="0"/>
            </a:endParaRPr>
          </a:p>
          <a:p>
            <a:pPr marL="457200" lvl="1" indent="0">
              <a:buNone/>
            </a:pPr>
            <a:r>
              <a:rPr lang="de-DE" sz="2000" dirty="0">
                <a:latin typeface="Barlow" panose="00000500000000000000" pitchFamily="2" charset="0"/>
              </a:rPr>
              <a:t>Es werden Fahrräder der VAG bereit stehen, die auch als Fortbewegungsmöglichkeit verwendet werden dürfen. Weitere Infos zu den VAG-Fahrrädern findest Du hier: </a:t>
            </a:r>
            <a:r>
              <a:rPr lang="de-DE" sz="2000" dirty="0">
                <a:latin typeface="Barlow" panose="00000500000000000000" pitchFamily="2" charset="0"/>
                <a:hlinkClick r:id="rId2"/>
              </a:rPr>
              <a:t>https://www.vagrad.de/de/nuernberg/standorte</a:t>
            </a:r>
            <a:r>
              <a:rPr lang="de-DE" sz="2000" dirty="0" smtClean="0">
                <a:latin typeface="Barlow" panose="00000500000000000000" pitchFamily="2" charset="0"/>
                <a:hlinkClick r:id="rId2"/>
              </a:rPr>
              <a:t>/</a:t>
            </a:r>
            <a:r>
              <a:rPr lang="de-DE" sz="2000" dirty="0" smtClean="0">
                <a:latin typeface="Barlow" panose="00000500000000000000" pitchFamily="2" charset="0"/>
              </a:rPr>
              <a:t> </a:t>
            </a:r>
            <a:endParaRPr lang="en-US" sz="20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Vom Ziel zur Wechselzone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080" y="175889"/>
            <a:ext cx="10515600" cy="1325563"/>
          </a:xfrm>
        </p:spPr>
        <p:txBody>
          <a:bodyPr/>
          <a:lstStyle/>
          <a:p>
            <a:pPr algn="r"/>
            <a:r>
              <a:rPr lang="de-DE" b="1" dirty="0" smtClean="0">
                <a:latin typeface="Barlow" panose="00000500000000000000" pitchFamily="2" charset="0"/>
              </a:rPr>
              <a:t>Zeitplan</a:t>
            </a:r>
            <a:endParaRPr lang="de-DE" b="1" dirty="0">
              <a:latin typeface="Barlow" panose="00000500000000000000" pitchFamily="2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87818"/>
              </p:ext>
            </p:extLst>
          </p:nvPr>
        </p:nvGraphicFramePr>
        <p:xfrm>
          <a:off x="1235497" y="1503982"/>
          <a:ext cx="8846051" cy="33558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3976"/>
                <a:gridCol w="996824"/>
                <a:gridCol w="4369088"/>
                <a:gridCol w="2236163"/>
              </a:tblGrid>
              <a:tr h="253562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Samstag, </a:t>
                      </a:r>
                      <a:r>
                        <a:rPr lang="de-DE" sz="1100" b="1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12.</a:t>
                      </a:r>
                      <a:r>
                        <a:rPr lang="de-DE" sz="1100" b="1" baseline="0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 August </a:t>
                      </a:r>
                      <a:r>
                        <a:rPr lang="de-DE" sz="1100" b="1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2023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15:00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bis 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19:00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Startunterlagenausgabe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Wiese, Höhe </a:t>
                      </a:r>
                      <a:r>
                        <a:rPr lang="de-DE" sz="900" baseline="0" dirty="0" err="1" smtClean="0">
                          <a:effectLst/>
                          <a:latin typeface="Barlow" panose="00000500000000000000" pitchFamily="2" charset="0"/>
                        </a:rPr>
                        <a:t>Norikerparkplatz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15:00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bis 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19:00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Expo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Wiese, Höhe </a:t>
                      </a:r>
                      <a:r>
                        <a:rPr lang="de-DE" sz="900" baseline="0" dirty="0" err="1" smtClean="0">
                          <a:effectLst/>
                          <a:latin typeface="Barlow" panose="00000500000000000000" pitchFamily="2" charset="0"/>
                        </a:rPr>
                        <a:t>Norikerparkplatz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51032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Sonntag, </a:t>
                      </a:r>
                      <a:r>
                        <a:rPr lang="de-DE" sz="1100" b="1" dirty="0" smtClean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13. August 2023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07:30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bis 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08:30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Startunterlagenausgabe </a:t>
                      </a:r>
                      <a:r>
                        <a:rPr lang="de-DE" sz="900" i="1" dirty="0" smtClean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</a:rPr>
                        <a:t>(begrenzt</a:t>
                      </a:r>
                      <a:r>
                        <a:rPr lang="de-DE" sz="900" i="1" baseline="0" dirty="0" smtClean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</a:rPr>
                        <a:t> auf 100 Teilnehmende! Nur mit Voranmeldung per Mail an </a:t>
                      </a:r>
                      <a:r>
                        <a:rPr lang="de-DE" sz="900" i="1" baseline="0" dirty="0" smtClean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  <a:hlinkClick r:id="rId2"/>
                        </a:rPr>
                        <a:t>athletenservice@triathlond-events.de</a:t>
                      </a:r>
                      <a:r>
                        <a:rPr lang="de-DE" sz="900" i="1" baseline="0" dirty="0" smtClean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</a:rPr>
                        <a:t> möglich!</a:t>
                      </a:r>
                      <a:r>
                        <a:rPr lang="de-DE" sz="900" i="1" dirty="0" smtClean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</a:rPr>
                        <a:t>)</a:t>
                      </a:r>
                      <a:endParaRPr lang="de-DE" sz="900" i="1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Wiese, Höhe </a:t>
                      </a:r>
                      <a:r>
                        <a:rPr lang="de-DE" sz="900" baseline="0" dirty="0" err="1" smtClean="0">
                          <a:effectLst/>
                          <a:latin typeface="Barlow" panose="00000500000000000000" pitchFamily="2" charset="0"/>
                        </a:rPr>
                        <a:t>Norikerparkplatz</a:t>
                      </a:r>
                      <a:endParaRPr lang="de-DE" sz="900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28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07:45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bis 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09:00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Check-In Wechselzone </a:t>
                      </a:r>
                      <a:r>
                        <a:rPr lang="de-DE" sz="800" dirty="0" smtClean="0">
                          <a:effectLst/>
                          <a:latin typeface="Barlow" panose="00000500000000000000" pitchFamily="2" charset="0"/>
                        </a:rPr>
                        <a:t>und Abgabe After-</a:t>
                      </a:r>
                      <a:r>
                        <a:rPr lang="de-DE" sz="800" dirty="0" err="1" smtClean="0">
                          <a:effectLst/>
                          <a:latin typeface="Barlow" panose="00000500000000000000" pitchFamily="2" charset="0"/>
                        </a:rPr>
                        <a:t>Race</a:t>
                      </a:r>
                      <a:r>
                        <a:rPr lang="de-DE" sz="800" dirty="0" smtClean="0">
                          <a:effectLst/>
                          <a:latin typeface="Barlow" panose="00000500000000000000" pitchFamily="2" charset="0"/>
                        </a:rPr>
                        <a:t>-Beutel</a:t>
                      </a:r>
                      <a:r>
                        <a:rPr lang="de-DE" sz="800" baseline="0" dirty="0" smtClean="0">
                          <a:effectLst/>
                          <a:latin typeface="Barlow" panose="00000500000000000000" pitchFamily="2" charset="0"/>
                        </a:rPr>
                        <a:t> der Kurzdistanz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Norikerparkplatz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536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09:15 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 10:30 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 smtClean="0"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Check-In Wechselzone und Abgabe After-</a:t>
                      </a:r>
                      <a:r>
                        <a:rPr lang="de-DE" sz="900" kern="1200" dirty="0" err="1" smtClean="0"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Race</a:t>
                      </a:r>
                      <a:r>
                        <a:rPr lang="de-DE" sz="900" kern="1200" dirty="0" smtClean="0"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-Beutel der Suzuki Sprintdistanz</a:t>
                      </a:r>
                      <a:endParaRPr lang="de-DE" sz="900" kern="1200" dirty="0">
                        <a:solidFill>
                          <a:schemeClr val="tx1"/>
                        </a:solidFill>
                        <a:effectLst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Norikerparkplatz</a:t>
                      </a:r>
                      <a:endParaRPr lang="de-DE" sz="900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09:00 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bis 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15:00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Expo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Wiese, Höhe </a:t>
                      </a:r>
                      <a:r>
                        <a:rPr lang="de-DE" sz="900" baseline="0" dirty="0" err="1" smtClean="0">
                          <a:effectLst/>
                          <a:latin typeface="Barlow" panose="00000500000000000000" pitchFamily="2" charset="0"/>
                        </a:rPr>
                        <a:t>Norikerparkplatz</a:t>
                      </a:r>
                      <a:endParaRPr lang="de-DE" sz="900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169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09:10 </a:t>
                      </a:r>
                      <a:r>
                        <a:rPr lang="de-DE" sz="900" b="1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bis</a:t>
                      </a:r>
                      <a:r>
                        <a:rPr lang="de-DE" sz="900" b="1" baseline="0" dirty="0" smtClean="0"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09:17 Uhr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Startschuss Kurzdistanz – Einzel + Staffel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10:45 </a:t>
                      </a:r>
                      <a:r>
                        <a:rPr lang="de-DE" sz="900" b="1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bis</a:t>
                      </a:r>
                      <a:r>
                        <a:rPr lang="de-DE" sz="900" b="1" baseline="0" dirty="0" smtClean="0"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10:52 Uhr</a:t>
                      </a:r>
                      <a:endParaRPr lang="de-DE" sz="900" b="1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Startschuss Suzuki Sprintdistanz – Einzel + Staffel 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44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12:05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de-DE" sz="90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Startschuss 2.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Liga - Männer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40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12:45 </a:t>
                      </a: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Startschuss 2.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Liga - Frauen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</a:t>
                      </a:r>
                      <a:endParaRPr lang="de-DE" sz="900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Ab</a:t>
                      </a:r>
                      <a:r>
                        <a:rPr lang="de-DE" sz="900" b="1" baseline="0" dirty="0" smtClean="0">
                          <a:effectLst/>
                          <a:latin typeface="Barlow" panose="00000500000000000000" pitchFamily="2" charset="0"/>
                        </a:rPr>
                        <a:t> 13:40</a:t>
                      </a: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de-DE" sz="900" b="1" dirty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Barlow" panose="00000500000000000000" pitchFamily="2" charset="0"/>
                        </a:rPr>
                        <a:t>Siegerehrung</a:t>
                      </a:r>
                      <a:r>
                        <a:rPr lang="de-DE" sz="900" b="1" baseline="0" dirty="0" smtClean="0">
                          <a:effectLst/>
                          <a:latin typeface="Barlow" panose="00000500000000000000" pitchFamily="2" charset="0"/>
                        </a:rPr>
                        <a:t> Altersklassen Rennen</a:t>
                      </a:r>
                      <a:endParaRPr lang="de-DE" sz="900" b="1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</a:rPr>
                        <a:t>Wöhrder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Wiese, an der Bühne</a:t>
                      </a:r>
                      <a:endParaRPr lang="de-DE" sz="900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  <a:tr h="209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13:20</a:t>
                      </a:r>
                      <a:r>
                        <a:rPr lang="de-DE" sz="900" baseline="0" dirty="0" smtClean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bis 14:30 Uhr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Barlow" panose="00000500000000000000" pitchFamily="2" charset="0"/>
                        </a:rPr>
                        <a:t>Check-Out Wechselzone </a:t>
                      </a:r>
                      <a:endParaRPr lang="de-DE" sz="900" dirty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err="1" smtClean="0">
                          <a:effectLst/>
                          <a:latin typeface="Barlow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Norikerparkplatz</a:t>
                      </a:r>
                      <a:endParaRPr lang="de-DE" sz="900" dirty="0" smtClean="0"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5" marR="613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10168812" cy="447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Die Siegerehrung findet ab 13:40 Uhr </a:t>
            </a:r>
            <a:r>
              <a:rPr lang="de-DE" sz="1400" dirty="0" smtClean="0">
                <a:latin typeface="Barlow" panose="00000500000000000000" pitchFamily="2" charset="0"/>
              </a:rPr>
              <a:t>am </a:t>
            </a:r>
            <a:r>
              <a:rPr lang="de-DE" sz="1400" dirty="0" err="1" smtClean="0">
                <a:latin typeface="Barlow" panose="00000500000000000000" pitchFamily="2" charset="0"/>
              </a:rPr>
              <a:t>Wöhrder</a:t>
            </a:r>
            <a:r>
              <a:rPr lang="de-DE" sz="1400" dirty="0" smtClean="0">
                <a:latin typeface="Barlow" panose="00000500000000000000" pitchFamily="2" charset="0"/>
              </a:rPr>
              <a:t> See, an der Bühne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statt.</a:t>
            </a:r>
          </a:p>
          <a:p>
            <a:pPr defTabSz="457200" latinLnBrk="1" hangingPunct="0"/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Beginnend mit der Kurzdistanz folgt im direkten Anschluss die Suzuki Sprintdistanz-Siegerehrung.</a:t>
            </a:r>
          </a:p>
          <a:p>
            <a:pPr marL="0" indent="0" defTabSz="457200" latinLnBrk="1" hangingPunct="0">
              <a:buNone/>
            </a:pPr>
            <a:endParaRPr lang="de-DE" sz="10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Bitte findet Euch rechtzeitig an der Bühne ein</a:t>
            </a:r>
          </a:p>
          <a:p>
            <a:pPr marL="0" indent="0" defTabSz="457200" latinLnBrk="1" hangingPunct="0">
              <a:buNone/>
            </a:pPr>
            <a:endParaRPr lang="de-DE" sz="1400" dirty="0" smtClean="0">
              <a:latin typeface="Barlow" panose="00000500000000000000" pitchFamily="2" charset="0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Geehrt werden:</a:t>
            </a:r>
          </a:p>
          <a:p>
            <a:pPr defTabSz="457200" latinLnBrk="1" hangingPunct="0">
              <a:buFontTx/>
              <a:buChar char="-"/>
            </a:pP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1. Platz Gesamtsieger Kurzdistanz (m/w) </a:t>
            </a:r>
          </a:p>
          <a:p>
            <a:pPr defTabSz="457200" latinLnBrk="1" hangingPunct="0">
              <a:buFontTx/>
              <a:buChar char="-"/>
            </a:pP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Platzierungen 1.-3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. der Altersklasse Kurzdistanz (m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, w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)</a:t>
            </a:r>
          </a:p>
          <a:p>
            <a:pPr defTabSz="457200" latinLnBrk="1" hangingPunct="0">
              <a:buFontTx/>
              <a:buChar char="-"/>
            </a:pP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Platzierungen 1.-3. der Staffeln Kurzdistanz (m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, w, Mixed, Familie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)</a:t>
            </a:r>
          </a:p>
          <a:p>
            <a:pPr defTabSz="457200" latinLnBrk="1" hangingPunct="0">
              <a:buFontTx/>
              <a:buChar char="-"/>
            </a:pP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1. Platz Gesamtsieger Suzuki Sprintdistanz (m, w)</a:t>
            </a:r>
          </a:p>
          <a:p>
            <a:pPr defTabSz="457200" latinLnBrk="1" hangingPunct="0">
              <a:buFontTx/>
              <a:buChar char="-"/>
            </a:pP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Platzierungen 1.-3. der Altersklasse Suzuki Sprintdistanz (m, w) </a:t>
            </a:r>
          </a:p>
          <a:p>
            <a:pPr defTabSz="457200" latinLnBrk="1" hangingPunct="0">
              <a:buFontTx/>
              <a:buChar char="-"/>
            </a:pP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Platzierungen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1.-3. der Staffeln </a:t>
            </a:r>
            <a:r>
              <a:rPr lang="de-DE" sz="1200" dirty="0" smtClean="0">
                <a:latin typeface="Barlow" panose="00000500000000000000" pitchFamily="2" charset="0"/>
                <a:ea typeface="Calibri"/>
                <a:sym typeface="Calibri"/>
              </a:rPr>
              <a:t>Sprintdistanz </a:t>
            </a:r>
            <a:r>
              <a:rPr lang="de-DE" sz="1200" dirty="0">
                <a:latin typeface="Barlow" panose="00000500000000000000" pitchFamily="2" charset="0"/>
                <a:ea typeface="Calibri"/>
                <a:sym typeface="Calibri"/>
              </a:rPr>
              <a:t>(m, w, Mixed, Familie)</a:t>
            </a:r>
          </a:p>
          <a:p>
            <a:pPr marL="0" indent="0" defTabSz="457200" latinLnBrk="1" hangingPunct="0">
              <a:buNone/>
            </a:pP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Siegerehrung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1016881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400" dirty="0">
                <a:latin typeface="Barlow" panose="00000500000000000000" pitchFamily="2" charset="0"/>
              </a:rPr>
              <a:t>Die Abholung der Startunterlagen kann durch </a:t>
            </a:r>
            <a:r>
              <a:rPr lang="de-DE" sz="1400" dirty="0" smtClean="0">
                <a:latin typeface="Barlow" panose="00000500000000000000" pitchFamily="2" charset="0"/>
              </a:rPr>
              <a:t>eine/n Teilnehmer*in </a:t>
            </a:r>
            <a:r>
              <a:rPr lang="de-DE" sz="1400" dirty="0">
                <a:latin typeface="Barlow" panose="00000500000000000000" pitchFamily="2" charset="0"/>
              </a:rPr>
              <a:t>der jeweiligen Staffel erfolgen, </a:t>
            </a:r>
            <a:r>
              <a:rPr lang="de-DE" sz="1400" dirty="0" smtClean="0">
                <a:latin typeface="Barlow" panose="00000500000000000000" pitchFamily="2" charset="0"/>
              </a:rPr>
              <a:t/>
            </a:r>
            <a:br>
              <a:rPr lang="de-DE" sz="1400" dirty="0" smtClean="0">
                <a:latin typeface="Barlow" panose="00000500000000000000" pitchFamily="2" charset="0"/>
              </a:rPr>
            </a:br>
            <a:r>
              <a:rPr lang="de-DE" sz="1400" dirty="0" smtClean="0">
                <a:latin typeface="Barlow" panose="00000500000000000000" pitchFamily="2" charset="0"/>
              </a:rPr>
              <a:t>d.h. es </a:t>
            </a:r>
            <a:r>
              <a:rPr lang="de-DE" sz="1400" dirty="0">
                <a:latin typeface="Barlow" panose="00000500000000000000" pitchFamily="2" charset="0"/>
              </a:rPr>
              <a:t>müssen nicht alle 3 </a:t>
            </a:r>
            <a:r>
              <a:rPr lang="de-DE" sz="1400" dirty="0" smtClean="0">
                <a:latin typeface="Barlow" panose="00000500000000000000" pitchFamily="2" charset="0"/>
              </a:rPr>
              <a:t>Teilnehmer*innen erscheinen.</a:t>
            </a:r>
            <a:endParaRPr lang="de-DE" sz="1400" dirty="0">
              <a:latin typeface="Barlow" panose="00000500000000000000" pitchFamily="2" charset="0"/>
            </a:endParaRPr>
          </a:p>
          <a:p>
            <a:pPr marL="0" indent="0" defTabSz="457200" latinLnBrk="1" hangingPunct="0">
              <a:buNone/>
            </a:pPr>
            <a:endParaRPr lang="de-DE" sz="1400" dirty="0" smtClean="0">
              <a:latin typeface="Barlow" panose="00000500000000000000" pitchFamily="2" charset="0"/>
              <a:sym typeface="Calibri"/>
            </a:endParaRPr>
          </a:p>
          <a:p>
            <a:pPr marL="0" indent="0" defTabSz="457200" latinLnBrk="1" hangingPunct="0">
              <a:buNone/>
            </a:pP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Inhalt </a:t>
            </a:r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der Startunterlagen Staffeln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: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3 Athletenarmbänder 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Badekappe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2 Startnummern: 1 für den Radfahrer und 1 für den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Läufer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Aufkleber mit Startnummer für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Helm,  Rad und Nachzielbeutel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ea typeface="Calibri"/>
                <a:sym typeface="Calibri"/>
              </a:rPr>
              <a:t>Zeitnahme-Chip +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Klettband („Staffel-Stab“)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Nachzielbeutel (für jeden </a:t>
            </a:r>
            <a:r>
              <a:rPr lang="de-DE" sz="1400" dirty="0">
                <a:latin typeface="Barlow" panose="00000500000000000000" pitchFamily="2" charset="0"/>
              </a:rPr>
              <a:t>Teilnehmer*in </a:t>
            </a:r>
            <a:r>
              <a:rPr lang="de-DE" sz="1400" dirty="0" smtClean="0">
                <a:latin typeface="Barlow" panose="00000500000000000000" pitchFamily="2" charset="0"/>
                <a:ea typeface="Calibri"/>
                <a:sym typeface="Calibri"/>
              </a:rPr>
              <a:t>einen eigenen Beutel)</a:t>
            </a:r>
            <a:endParaRPr lang="de-DE" sz="1400" dirty="0">
              <a:latin typeface="Barlow" panose="00000500000000000000" pitchFamily="2" charset="0"/>
              <a:ea typeface="Calibri"/>
              <a:sym typeface="Calibri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41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Staffeln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4" y="2168913"/>
            <a:ext cx="7512054" cy="4225530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950089" y="1540982"/>
            <a:ext cx="9682397" cy="496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 smtClean="0">
                <a:latin typeface="Barlow" panose="00000500000000000000" pitchFamily="2" charset="0"/>
              </a:rPr>
              <a:t>Die </a:t>
            </a:r>
            <a:r>
              <a:rPr lang="de-DE" sz="1400" b="1" dirty="0">
                <a:latin typeface="Barlow" panose="00000500000000000000" pitchFamily="2" charset="0"/>
              </a:rPr>
              <a:t>Staffeln </a:t>
            </a:r>
            <a:r>
              <a:rPr lang="de-DE" sz="1400" b="1" dirty="0" smtClean="0">
                <a:latin typeface="Barlow" panose="00000500000000000000" pitchFamily="2" charset="0"/>
              </a:rPr>
              <a:t>wechseln </a:t>
            </a:r>
            <a:r>
              <a:rPr lang="de-DE" sz="1400" b="1" u="sng" dirty="0" smtClean="0">
                <a:latin typeface="Barlow" panose="00000500000000000000" pitchFamily="2" charset="0"/>
              </a:rPr>
              <a:t>direkt</a:t>
            </a:r>
            <a:r>
              <a:rPr lang="de-DE" sz="1400" b="1" dirty="0" smtClean="0">
                <a:latin typeface="Barlow" panose="00000500000000000000" pitchFamily="2" charset="0"/>
              </a:rPr>
              <a:t> am ihrem Wechselzonenplatz. </a:t>
            </a:r>
            <a:r>
              <a:rPr lang="de-DE" sz="1400" b="1" dirty="0">
                <a:latin typeface="Barlow" panose="00000500000000000000" pitchFamily="2" charset="0"/>
              </a:rPr>
              <a:t>Der „Staffelstab“ ist der Transponder/Timing Chip, der beim Wechsel übergeben werden muss. </a:t>
            </a:r>
            <a:endParaRPr lang="de-DE" sz="1400" b="1" dirty="0" smtClean="0">
              <a:latin typeface="Barlow" panose="00000500000000000000" pitchFamily="2" charset="0"/>
            </a:endParaRPr>
          </a:p>
          <a:p>
            <a:endParaRPr lang="de-DE" sz="1400" dirty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  <a:p>
            <a:endParaRPr lang="de-DE" sz="1400" dirty="0" smtClean="0">
              <a:latin typeface="Barlow" panose="00000500000000000000" pitchFamily="2" charset="0"/>
            </a:endParaRP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Staffeln</a:t>
            </a:r>
            <a:endParaRPr lang="de-DE" b="1" dirty="0">
              <a:latin typeface="Barlow" panose="00000500000000000000" pitchFamily="2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736331" y="4115796"/>
            <a:ext cx="3120432" cy="246221"/>
          </a:xfrm>
          <a:prstGeom prst="borderCallout1">
            <a:avLst>
              <a:gd name="adj1" fmla="val 73034"/>
              <a:gd name="adj2" fmla="val -605"/>
              <a:gd name="adj3" fmla="val -304852"/>
              <a:gd name="adj4" fmla="val -7151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Barlow" panose="00000500000000000000" pitchFamily="2" charset="0"/>
              </a:rPr>
              <a:t>Wechsel am zugeordneten Wechselzonenplatz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736331" y="4708098"/>
            <a:ext cx="3120432" cy="246221"/>
          </a:xfrm>
          <a:prstGeom prst="borderCallout1">
            <a:avLst>
              <a:gd name="adj1" fmla="val 73034"/>
              <a:gd name="adj2" fmla="val -605"/>
              <a:gd name="adj3" fmla="val 274853"/>
              <a:gd name="adj4" fmla="val -51855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Barlow" panose="00000500000000000000" pitchFamily="2" charset="0"/>
              </a:rPr>
              <a:t>Wechsel am zugeordneten Wechselzonenplatz</a:t>
            </a:r>
          </a:p>
        </p:txBody>
      </p:sp>
    </p:spTree>
    <p:extLst>
      <p:ext uri="{BB962C8B-B14F-4D97-AF65-F5344CB8AC3E}">
        <p14:creationId xmlns:p14="http://schemas.microsoft.com/office/powerpoint/2010/main" val="18283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50089" y="1540982"/>
            <a:ext cx="9682397" cy="496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ca</a:t>
            </a:r>
            <a:r>
              <a:rPr lang="de-DE" sz="1400" dirty="0">
                <a:latin typeface="Barlow" panose="00000500000000000000" pitchFamily="2" charset="0"/>
              </a:rPr>
              <a:t>. </a:t>
            </a:r>
            <a:r>
              <a:rPr lang="de-DE" sz="1400" dirty="0" smtClean="0">
                <a:latin typeface="Barlow" panose="00000500000000000000" pitchFamily="2" charset="0"/>
              </a:rPr>
              <a:t>100m </a:t>
            </a:r>
            <a:r>
              <a:rPr lang="de-DE" sz="1400" dirty="0">
                <a:latin typeface="Barlow" panose="00000500000000000000" pitchFamily="2" charset="0"/>
              </a:rPr>
              <a:t>vor dem </a:t>
            </a:r>
            <a:r>
              <a:rPr lang="de-DE" sz="1400" dirty="0" smtClean="0">
                <a:latin typeface="Barlow" panose="00000500000000000000" pitchFamily="2" charset="0"/>
              </a:rPr>
              <a:t>Zieleinlauf, dort wo die Laufstrecke in den Zielkanal abbiegt, können sich </a:t>
            </a:r>
            <a:r>
              <a:rPr lang="de-DE" sz="1400" dirty="0">
                <a:latin typeface="Barlow" panose="00000500000000000000" pitchFamily="2" charset="0"/>
              </a:rPr>
              <a:t>der Schwimmer und Radfahrer </a:t>
            </a:r>
            <a:r>
              <a:rPr lang="de-DE" sz="1400" dirty="0" smtClean="0">
                <a:latin typeface="Barlow" panose="00000500000000000000" pitchFamily="2" charset="0"/>
              </a:rPr>
              <a:t>einfinden, um </a:t>
            </a:r>
            <a:r>
              <a:rPr lang="de-DE" sz="1400" dirty="0">
                <a:latin typeface="Barlow" panose="00000500000000000000" pitchFamily="2" charset="0"/>
              </a:rPr>
              <a:t>dann gemeinsam mit dem Läufer ins Ziel </a:t>
            </a:r>
            <a:r>
              <a:rPr lang="de-DE" sz="1400" dirty="0" smtClean="0">
                <a:latin typeface="Barlow" panose="00000500000000000000" pitchFamily="2" charset="0"/>
              </a:rPr>
              <a:t>zu laufen. </a:t>
            </a:r>
            <a:endParaRPr lang="de-DE" sz="1400" dirty="0">
              <a:latin typeface="Barlow" panose="00000500000000000000" pitchFamily="2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Staffeln</a:t>
            </a:r>
            <a:endParaRPr lang="de-DE" b="1" dirty="0">
              <a:latin typeface="Barlow" panose="00000500000000000000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0" y="2224158"/>
            <a:ext cx="5436469" cy="32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119909" y="2541443"/>
            <a:ext cx="10168812" cy="2569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200" dirty="0" smtClean="0">
                <a:latin typeface="Barlow" panose="00000500000000000000" pitchFamily="2" charset="0"/>
              </a:rPr>
              <a:t>Wir wünschen allen Athleten*innen einen spannenden, fairen und erfolgreichen Wettkampf!</a:t>
            </a:r>
          </a:p>
        </p:txBody>
      </p:sp>
      <p:sp>
        <p:nvSpPr>
          <p:cNvPr id="7" name="Untertitel 20">
            <a:extLst>
              <a:ext uri="{FF2B5EF4-FFF2-40B4-BE49-F238E27FC236}">
                <a16:creationId xmlns="" xmlns:a16="http://schemas.microsoft.com/office/drawing/2014/main" id="{2DD16A21-E9A2-F447-9D38-6BCDA32C3D2D}"/>
              </a:ext>
            </a:extLst>
          </p:cNvPr>
          <p:cNvSpPr txBox="1">
            <a:spLocks/>
          </p:cNvSpPr>
          <p:nvPr/>
        </p:nvSpPr>
        <p:spPr>
          <a:xfrm>
            <a:off x="1226975" y="5288482"/>
            <a:ext cx="4570445" cy="13549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 smtClean="0">
                <a:latin typeface="Barlow" panose="00000500000000000000" pitchFamily="2" charset="0"/>
              </a:rPr>
              <a:t>TriathlonD Events</a:t>
            </a:r>
            <a:br>
              <a:rPr lang="de-DE" sz="1200" b="1" dirty="0" smtClean="0">
                <a:latin typeface="Barlow" panose="00000500000000000000" pitchFamily="2" charset="0"/>
              </a:rPr>
            </a:br>
            <a:r>
              <a:rPr lang="de-DE" sz="1200" b="1" dirty="0" smtClean="0">
                <a:latin typeface="Barlow" panose="00000500000000000000" pitchFamily="2" charset="0"/>
              </a:rPr>
              <a:t>Julia </a:t>
            </a:r>
            <a:r>
              <a:rPr lang="de-DE" sz="1200" b="1" dirty="0" err="1" smtClean="0">
                <a:latin typeface="Barlow" panose="00000500000000000000" pitchFamily="2" charset="0"/>
              </a:rPr>
              <a:t>Trommershäuser</a:t>
            </a:r>
            <a:r>
              <a:rPr lang="de-DE" sz="1200" b="1" dirty="0" smtClean="0">
                <a:latin typeface="Barlow" panose="00000500000000000000" pitchFamily="2" charset="0"/>
              </a:rPr>
              <a:t/>
            </a:r>
            <a:br>
              <a:rPr lang="de-DE" sz="1200" b="1" dirty="0" smtClean="0">
                <a:latin typeface="Barlow" panose="00000500000000000000" pitchFamily="2" charset="0"/>
              </a:rPr>
            </a:br>
            <a:r>
              <a:rPr lang="de-DE" sz="1200" dirty="0" smtClean="0">
                <a:latin typeface="Barlow" panose="00000500000000000000" pitchFamily="2" charset="0"/>
              </a:rPr>
              <a:t>Otto-Fleck-Schneise 8</a:t>
            </a:r>
            <a:br>
              <a:rPr lang="de-DE" sz="1200" dirty="0" smtClean="0">
                <a:latin typeface="Barlow" panose="00000500000000000000" pitchFamily="2" charset="0"/>
              </a:rPr>
            </a:br>
            <a:r>
              <a:rPr lang="de-DE" sz="1200" dirty="0" smtClean="0">
                <a:latin typeface="Barlow" panose="00000500000000000000" pitchFamily="2" charset="0"/>
              </a:rPr>
              <a:t>60528 Frankfurt</a:t>
            </a:r>
            <a:br>
              <a:rPr lang="de-DE" sz="1200" dirty="0" smtClean="0">
                <a:latin typeface="Barlow" panose="00000500000000000000" pitchFamily="2" charset="0"/>
              </a:rPr>
            </a:br>
            <a:r>
              <a:rPr lang="de-DE" sz="1200" dirty="0" smtClean="0">
                <a:latin typeface="Barlow" panose="00000500000000000000" pitchFamily="2" charset="0"/>
              </a:rPr>
              <a:t>Telefon: +49 (0) 69 / 677 205-0</a:t>
            </a:r>
            <a:br>
              <a:rPr lang="de-DE" sz="1200" dirty="0" smtClean="0">
                <a:latin typeface="Barlow" panose="00000500000000000000" pitchFamily="2" charset="0"/>
              </a:rPr>
            </a:br>
            <a:r>
              <a:rPr lang="de-DE" sz="1200" dirty="0" smtClean="0">
                <a:latin typeface="Barlow" panose="00000500000000000000" pitchFamily="2" charset="0"/>
              </a:rPr>
              <a:t>Email: athletenservice@triathlonD-events.de</a:t>
            </a:r>
            <a:r>
              <a:rPr lang="de-DE" sz="1200" u="sng" dirty="0" smtClean="0">
                <a:latin typeface="Barlow" panose="00000500000000000000" pitchFamily="2" charset="0"/>
              </a:rPr>
              <a:t> </a:t>
            </a:r>
            <a:r>
              <a:rPr lang="de-DE" sz="1200" dirty="0" smtClean="0">
                <a:latin typeface="Barlow" panose="00000500000000000000" pitchFamily="2" charset="0"/>
              </a:rPr>
              <a:t/>
            </a:r>
            <a:br>
              <a:rPr lang="de-DE" sz="1200" dirty="0" smtClean="0">
                <a:latin typeface="Barlow" panose="00000500000000000000" pitchFamily="2" charset="0"/>
              </a:rPr>
            </a:br>
            <a:r>
              <a:rPr lang="de-DE" sz="1200" dirty="0" smtClean="0">
                <a:latin typeface="Barlow" panose="00000500000000000000" pitchFamily="2" charset="0"/>
              </a:rPr>
              <a:t>Internet: </a:t>
            </a:r>
            <a:r>
              <a:rPr lang="de-DE" sz="1200" dirty="0">
                <a:latin typeface="Barlow" panose="00000500000000000000" pitchFamily="2" charset="0"/>
              </a:rPr>
              <a:t>www.nuernberg-triathlon.de</a:t>
            </a:r>
            <a:endParaRPr lang="de-DE" sz="1200" u="sng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Übersichtskarte Eventgelände</a:t>
            </a:r>
            <a:endParaRPr lang="de-DE" b="1" dirty="0">
              <a:latin typeface="Barlow" panose="00000500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5" y="1732579"/>
            <a:ext cx="7779150" cy="4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4" y="2509125"/>
            <a:ext cx="2939204" cy="2160062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7974370" y="1671608"/>
            <a:ext cx="3685583" cy="512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Kurzfristige Ummeldungen/Distanzwechsel:</a:t>
            </a:r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Melde Dich hier am Samstag beim Trouble Desk bei der Startunterlagenausgabe.</a:t>
            </a:r>
          </a:p>
          <a:p>
            <a:pPr marL="0" indent="0">
              <a:buNone/>
            </a:pPr>
            <a:endParaRPr lang="de-DE" sz="1400" b="1" dirty="0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Nachmeldungen: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>
                <a:latin typeface="Barlow" panose="00000500000000000000" pitchFamily="2" charset="0"/>
              </a:rPr>
              <a:t>Im Rahmen der Startnummernausgabe (Samstag </a:t>
            </a:r>
            <a:r>
              <a:rPr lang="de-DE" sz="1400" dirty="0" smtClean="0">
                <a:latin typeface="Barlow" panose="00000500000000000000" pitchFamily="2" charset="0"/>
              </a:rPr>
              <a:t>15 </a:t>
            </a:r>
            <a:r>
              <a:rPr lang="de-DE" sz="1400" dirty="0">
                <a:latin typeface="Barlow" panose="00000500000000000000" pitchFamily="2" charset="0"/>
              </a:rPr>
              <a:t>bis </a:t>
            </a:r>
            <a:r>
              <a:rPr lang="de-DE" sz="1400" dirty="0" smtClean="0">
                <a:latin typeface="Barlow" panose="00000500000000000000" pitchFamily="2" charset="0"/>
              </a:rPr>
              <a:t>19:00 Uhr) </a:t>
            </a:r>
            <a:r>
              <a:rPr lang="de-DE" sz="1400" dirty="0">
                <a:latin typeface="Barlow" panose="00000500000000000000" pitchFamily="2" charset="0"/>
              </a:rPr>
              <a:t>besteht noch eine limitierte Möglichkeit zur </a:t>
            </a:r>
            <a:r>
              <a:rPr lang="de-DE" sz="1400" dirty="0" smtClean="0">
                <a:latin typeface="Barlow" panose="00000500000000000000" pitchFamily="2" charset="0"/>
              </a:rPr>
              <a:t>Nachmeldung auf der Kurzdistanz (20 Plätze) und Kurzdistanz Staffel (3 Plätze).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 dirty="0">
                <a:latin typeface="Barlow" panose="00000500000000000000" pitchFamily="2" charset="0"/>
              </a:rPr>
              <a:t/>
            </a:r>
            <a:br>
              <a:rPr lang="de-DE" sz="1400" dirty="0">
                <a:latin typeface="Barlow" panose="00000500000000000000" pitchFamily="2" charset="0"/>
              </a:rPr>
            </a:br>
            <a:r>
              <a:rPr lang="de-DE" sz="1400" dirty="0">
                <a:latin typeface="Barlow" panose="00000500000000000000" pitchFamily="2" charset="0"/>
              </a:rPr>
              <a:t>Nachmeldegebühr: 10</a:t>
            </a:r>
            <a:r>
              <a:rPr lang="de-DE" sz="1400" dirty="0" smtClean="0">
                <a:latin typeface="Barlow" panose="00000500000000000000" pitchFamily="2" charset="0"/>
              </a:rPr>
              <a:t>€</a:t>
            </a:r>
            <a:r>
              <a:rPr lang="de-DE" sz="1400" dirty="0">
                <a:latin typeface="Barlow" panose="00000500000000000000" pitchFamily="2" charset="0"/>
              </a:rPr>
              <a:t/>
            </a:r>
            <a:br>
              <a:rPr lang="de-DE" sz="1400" dirty="0">
                <a:latin typeface="Barlow" panose="00000500000000000000" pitchFamily="2" charset="0"/>
              </a:rPr>
            </a:br>
            <a:r>
              <a:rPr lang="de-DE" sz="1400" dirty="0">
                <a:latin typeface="Barlow" panose="00000500000000000000" pitchFamily="2" charset="0"/>
              </a:rPr>
              <a:t>Motto: First </a:t>
            </a:r>
            <a:r>
              <a:rPr lang="de-DE" sz="1400" dirty="0" err="1">
                <a:latin typeface="Barlow" panose="00000500000000000000" pitchFamily="2" charset="0"/>
              </a:rPr>
              <a:t>come</a:t>
            </a:r>
            <a:r>
              <a:rPr lang="de-DE" sz="1400" dirty="0">
                <a:latin typeface="Barlow" panose="00000500000000000000" pitchFamily="2" charset="0"/>
              </a:rPr>
              <a:t>, </a:t>
            </a:r>
            <a:r>
              <a:rPr lang="de-DE" sz="1400" dirty="0" err="1">
                <a:latin typeface="Barlow" panose="00000500000000000000" pitchFamily="2" charset="0"/>
              </a:rPr>
              <a:t>first</a:t>
            </a:r>
            <a:r>
              <a:rPr lang="de-DE" sz="1400" dirty="0">
                <a:latin typeface="Barlow" panose="00000500000000000000" pitchFamily="2" charset="0"/>
              </a:rPr>
              <a:t> </a:t>
            </a:r>
            <a:r>
              <a:rPr lang="de-DE" sz="1400" dirty="0" err="1">
                <a:latin typeface="Barlow" panose="00000500000000000000" pitchFamily="2" charset="0"/>
              </a:rPr>
              <a:t>serve</a:t>
            </a:r>
            <a:r>
              <a:rPr lang="de-DE" sz="1400" dirty="0">
                <a:latin typeface="Barlow" panose="00000500000000000000" pitchFamily="2" charset="0"/>
              </a:rPr>
              <a:t>!</a:t>
            </a:r>
            <a:br>
              <a:rPr lang="de-DE" sz="1400" dirty="0">
                <a:latin typeface="Barlow" panose="00000500000000000000" pitchFamily="2" charset="0"/>
              </a:rPr>
            </a:br>
            <a:r>
              <a:rPr lang="de-DE" sz="1400" dirty="0">
                <a:latin typeface="Barlow" panose="00000500000000000000" pitchFamily="2" charset="0"/>
              </a:rPr>
              <a:t>Hinweis: Nur Barzahlung möglich!</a:t>
            </a:r>
            <a:endParaRPr lang="de-DE" sz="1400" b="1" dirty="0" smtClean="0">
              <a:latin typeface="Barlow" panose="00000500000000000000" pitchFamily="2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838448" y="3584414"/>
            <a:ext cx="4250094" cy="338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Du bekommst:</a:t>
            </a:r>
          </a:p>
          <a:p>
            <a:r>
              <a:rPr lang="en-US" sz="1400" dirty="0" smtClean="0">
                <a:latin typeface="Barlow" panose="00000500000000000000" pitchFamily="2" charset="0"/>
              </a:rPr>
              <a:t>Starter</a:t>
            </a:r>
            <a:r>
              <a:rPr lang="de-DE" sz="1400" dirty="0" err="1" smtClean="0">
                <a:latin typeface="Barlow" panose="00000500000000000000" pitchFamily="2" charset="0"/>
              </a:rPr>
              <a:t>rucksack</a:t>
            </a:r>
            <a:r>
              <a:rPr lang="de-DE" sz="1400" dirty="0" smtClean="0">
                <a:latin typeface="Barlow" panose="00000500000000000000" pitchFamily="2" charset="0"/>
              </a:rPr>
              <a:t> </a:t>
            </a:r>
            <a:r>
              <a:rPr lang="de-DE" sz="1400" dirty="0" smtClean="0">
                <a:solidFill>
                  <a:srgbClr val="FF0000"/>
                </a:solidFill>
                <a:latin typeface="Barlow" panose="00000500000000000000" pitchFamily="2" charset="0"/>
              </a:rPr>
              <a:t>(wenn vorbestellt!)</a:t>
            </a:r>
          </a:p>
          <a:p>
            <a:r>
              <a:rPr lang="en-US" sz="1400" dirty="0" err="1" smtClean="0">
                <a:latin typeface="Barlow" panose="00000500000000000000" pitchFamily="2" charset="0"/>
              </a:rPr>
              <a:t>Startnummer</a:t>
            </a:r>
            <a:r>
              <a:rPr lang="en-US" sz="1400" dirty="0" smtClean="0">
                <a:latin typeface="Barlow" panose="00000500000000000000" pitchFamily="2" charset="0"/>
              </a:rPr>
              <a:t> (</a:t>
            </a:r>
            <a:r>
              <a:rPr lang="en-US" sz="1400" dirty="0" err="1" smtClean="0">
                <a:latin typeface="Barlow" panose="00000500000000000000" pitchFamily="2" charset="0"/>
              </a:rPr>
              <a:t>bitte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Rückseite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ausfüllen</a:t>
            </a:r>
            <a:r>
              <a:rPr lang="en-US" sz="1400" dirty="0" smtClean="0">
                <a:latin typeface="Barlow" panose="00000500000000000000" pitchFamily="2" charset="0"/>
              </a:rPr>
              <a:t>!)</a:t>
            </a:r>
            <a:endParaRPr lang="de-DE" sz="1400" dirty="0" smtClean="0">
              <a:latin typeface="Barlow" panose="00000500000000000000" pitchFamily="2" charset="0"/>
            </a:endParaRPr>
          </a:p>
          <a:p>
            <a:r>
              <a:rPr lang="en-US" sz="1400" dirty="0" err="1" smtClean="0">
                <a:latin typeface="Barlow" panose="00000500000000000000" pitchFamily="2" charset="0"/>
              </a:rPr>
              <a:t>Aufkleber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für</a:t>
            </a:r>
            <a:r>
              <a:rPr lang="en-US" sz="1400" dirty="0" smtClean="0">
                <a:latin typeface="Barlow" panose="00000500000000000000" pitchFamily="2" charset="0"/>
              </a:rPr>
              <a:t> Helm &amp; Rad und </a:t>
            </a:r>
            <a:r>
              <a:rPr lang="en-US" sz="1400" dirty="0" err="1" smtClean="0">
                <a:latin typeface="Barlow" panose="00000500000000000000" pitchFamily="2" charset="0"/>
              </a:rPr>
              <a:t>Zielbeutel</a:t>
            </a:r>
            <a:endParaRPr lang="de-DE" sz="1400" dirty="0" smtClean="0">
              <a:latin typeface="Barlow" panose="00000500000000000000" pitchFamily="2" charset="0"/>
            </a:endParaRPr>
          </a:p>
          <a:p>
            <a:r>
              <a:rPr lang="en-US" sz="1400" dirty="0" err="1" smtClean="0">
                <a:latin typeface="Barlow" panose="00000500000000000000" pitchFamily="2" charset="0"/>
              </a:rPr>
              <a:t>Zeitnahme</a:t>
            </a:r>
            <a:r>
              <a:rPr lang="en-US" sz="1400" dirty="0" smtClean="0">
                <a:latin typeface="Barlow" panose="00000500000000000000" pitchFamily="2" charset="0"/>
              </a:rPr>
              <a:t>-Chip + Band</a:t>
            </a:r>
            <a:endParaRPr lang="de-DE" sz="1400" dirty="0" smtClean="0">
              <a:latin typeface="Barlow" panose="00000500000000000000" pitchFamily="2" charset="0"/>
            </a:endParaRPr>
          </a:p>
          <a:p>
            <a:r>
              <a:rPr lang="en-US" sz="1400" dirty="0" err="1" smtClean="0">
                <a:latin typeface="Barlow" panose="00000500000000000000" pitchFamily="2" charset="0"/>
              </a:rPr>
              <a:t>Badekappe</a:t>
            </a:r>
            <a:endParaRPr lang="de-DE" sz="1400" dirty="0" smtClean="0">
              <a:latin typeface="Barlow" panose="00000500000000000000" pitchFamily="2" charset="0"/>
            </a:endParaRPr>
          </a:p>
          <a:p>
            <a:r>
              <a:rPr lang="en-US" sz="1400" dirty="0" err="1" smtClean="0">
                <a:latin typeface="Barlow" panose="00000500000000000000" pitchFamily="2" charset="0"/>
              </a:rPr>
              <a:t>Athletenbändchen</a:t>
            </a:r>
            <a:endParaRPr lang="de-DE" sz="1400" dirty="0" smtClean="0">
              <a:latin typeface="Barlow" panose="00000500000000000000" pitchFamily="2" charset="0"/>
            </a:endParaRPr>
          </a:p>
          <a:p>
            <a:r>
              <a:rPr lang="en-US" sz="1400" dirty="0" err="1" smtClean="0">
                <a:latin typeface="Barlow" panose="00000500000000000000" pitchFamily="2" charset="0"/>
              </a:rPr>
              <a:t>Nach-Wettkampf-Beutel</a:t>
            </a:r>
            <a:endParaRPr lang="en-US" sz="1400" dirty="0" smtClean="0">
              <a:latin typeface="Barlow" panose="00000500000000000000" pitchFamily="2" charset="0"/>
            </a:endParaRPr>
          </a:p>
          <a:p>
            <a:r>
              <a:rPr lang="en-US" sz="1400" dirty="0" err="1" smtClean="0">
                <a:latin typeface="Barlow" panose="00000500000000000000" pitchFamily="2" charset="0"/>
              </a:rPr>
              <a:t>Athletengeschenk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endParaRPr lang="de-DE" sz="1400" dirty="0">
              <a:latin typeface="Barlow" panose="00000500000000000000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3224" y="1671608"/>
            <a:ext cx="2704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Barlow" panose="00000500000000000000" pitchFamily="2" charset="0"/>
              </a:rPr>
              <a:t>Ort: </a:t>
            </a:r>
          </a:p>
          <a:p>
            <a:r>
              <a:rPr lang="de-DE" sz="1400" dirty="0" err="1" smtClean="0">
                <a:latin typeface="Barlow" panose="00000500000000000000" pitchFamily="2" charset="0"/>
              </a:rPr>
              <a:t>Wöhrder</a:t>
            </a:r>
            <a:r>
              <a:rPr lang="de-DE" sz="1400" dirty="0" smtClean="0">
                <a:latin typeface="Barlow" panose="00000500000000000000" pitchFamily="2" charset="0"/>
              </a:rPr>
              <a:t> Wiese, Höhe </a:t>
            </a:r>
            <a:r>
              <a:rPr lang="de-DE" sz="1400" dirty="0" err="1" smtClean="0">
                <a:latin typeface="Barlow" panose="00000500000000000000" pitchFamily="2" charset="0"/>
              </a:rPr>
              <a:t>Norikus</a:t>
            </a:r>
            <a:r>
              <a:rPr lang="de-DE" sz="1400" dirty="0" smtClean="0">
                <a:latin typeface="Barlow" panose="00000500000000000000" pitchFamily="2" charset="0"/>
              </a:rPr>
              <a:t>-Parkplatz</a:t>
            </a:r>
            <a:endParaRPr lang="de-DE" sz="1400" dirty="0">
              <a:latin typeface="Barlow" panose="00000500000000000000" pitchFamily="2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838448" y="1671609"/>
            <a:ext cx="4250094" cy="191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Mitzubringen:</a:t>
            </a:r>
          </a:p>
          <a:p>
            <a:r>
              <a:rPr lang="en-US" sz="1400" dirty="0" smtClean="0">
                <a:latin typeface="Barlow" panose="00000500000000000000" pitchFamily="2" charset="0"/>
              </a:rPr>
              <a:t>Personalausweis</a:t>
            </a:r>
            <a:endParaRPr lang="de-DE" sz="1400" dirty="0" smtClean="0">
              <a:latin typeface="Barlow" panose="00000500000000000000" pitchFamily="2" charset="0"/>
            </a:endParaRPr>
          </a:p>
          <a:p>
            <a:r>
              <a:rPr lang="en-US" sz="1400" dirty="0" smtClean="0">
                <a:latin typeface="Barlow" panose="00000500000000000000" pitchFamily="2" charset="0"/>
              </a:rPr>
              <a:t>DTU-</a:t>
            </a:r>
            <a:r>
              <a:rPr lang="en-US" sz="1400" dirty="0" err="1" smtClean="0">
                <a:latin typeface="Barlow" panose="00000500000000000000" pitchFamily="2" charset="0"/>
              </a:rPr>
              <a:t>Startpass</a:t>
            </a:r>
            <a:r>
              <a:rPr lang="en-US" sz="1400" dirty="0" smtClean="0">
                <a:latin typeface="Barlow" panose="00000500000000000000" pitchFamily="2" charset="0"/>
              </a:rPr>
              <a:t> (</a:t>
            </a:r>
            <a:r>
              <a:rPr lang="en-US" sz="1400" dirty="0" err="1" smtClean="0">
                <a:latin typeface="Barlow" panose="00000500000000000000" pitchFamily="2" charset="0"/>
              </a:rPr>
              <a:t>sofern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latin typeface="Barlow" panose="00000500000000000000" pitchFamily="2" charset="0"/>
              </a:rPr>
              <a:t>vorhanden</a:t>
            </a:r>
            <a:r>
              <a:rPr lang="en-US" sz="1400" dirty="0" smtClean="0">
                <a:latin typeface="Barlow" panose="00000500000000000000" pitchFamily="2" charset="0"/>
              </a:rPr>
              <a:t>)</a:t>
            </a:r>
          </a:p>
          <a:p>
            <a:r>
              <a:rPr lang="en-US" sz="1400" dirty="0" err="1" smtClean="0">
                <a:latin typeface="Barlow" panose="00000500000000000000" pitchFamily="2" charset="0"/>
              </a:rPr>
              <a:t>Beutel</a:t>
            </a:r>
            <a:r>
              <a:rPr lang="en-US" sz="1400" dirty="0" smtClean="0">
                <a:latin typeface="Barlow" panose="00000500000000000000" pitchFamily="2" charset="0"/>
              </a:rPr>
              <a:t>/Rucksack/</a:t>
            </a:r>
            <a:r>
              <a:rPr lang="en-US" sz="1400" dirty="0" err="1" smtClean="0">
                <a:latin typeface="Barlow" panose="00000500000000000000" pitchFamily="2" charset="0"/>
              </a:rPr>
              <a:t>Tasche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br>
              <a:rPr lang="en-US" sz="1400" dirty="0" smtClean="0">
                <a:latin typeface="Barlow" panose="00000500000000000000" pitchFamily="2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Barlow" panose="00000500000000000000" pitchFamily="2" charset="0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Barlow" panose="00000500000000000000" pitchFamily="2" charset="0"/>
              </a:rPr>
              <a:t>wenn</a:t>
            </a:r>
            <a:r>
              <a:rPr lang="en-US" sz="1400" dirty="0" smtClean="0">
                <a:solidFill>
                  <a:srgbClr val="FF0000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Barlow" panose="00000500000000000000" pitchFamily="2" charset="0"/>
              </a:rPr>
              <a:t>kein</a:t>
            </a:r>
            <a:r>
              <a:rPr lang="en-US" sz="1400" dirty="0" smtClean="0">
                <a:solidFill>
                  <a:srgbClr val="FF0000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Barlow" panose="00000500000000000000" pitchFamily="2" charset="0"/>
              </a:rPr>
              <a:t>Starterrucksack</a:t>
            </a:r>
            <a:r>
              <a:rPr lang="en-US" sz="1400" dirty="0" smtClean="0">
                <a:solidFill>
                  <a:srgbClr val="FF0000"/>
                </a:solidFill>
                <a:latin typeface="Barlow" panose="00000500000000000000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Barlow" panose="00000500000000000000" pitchFamily="2" charset="0"/>
              </a:rPr>
              <a:t>vorbestellt</a:t>
            </a:r>
            <a:r>
              <a:rPr lang="en-US" sz="1400" dirty="0" smtClean="0">
                <a:solidFill>
                  <a:srgbClr val="FF0000"/>
                </a:solidFill>
                <a:latin typeface="Barlow" panose="00000500000000000000" pitchFamily="2" charset="0"/>
              </a:rPr>
              <a:t>!)</a:t>
            </a:r>
          </a:p>
          <a:p>
            <a:r>
              <a:rPr lang="en-US" sz="1400" dirty="0" err="1" smtClean="0">
                <a:latin typeface="Barlow" panose="00000500000000000000" pitchFamily="2" charset="0"/>
              </a:rPr>
              <a:t>Minderjährige</a:t>
            </a:r>
            <a:r>
              <a:rPr lang="en-US" sz="1400" dirty="0" smtClean="0">
                <a:latin typeface="Barlow" panose="00000500000000000000" pitchFamily="2" charset="0"/>
              </a:rPr>
              <a:t>: </a:t>
            </a:r>
            <a:r>
              <a:rPr lang="en-US" sz="1400" dirty="0" err="1" smtClean="0">
                <a:latin typeface="Barlow" panose="00000500000000000000" pitchFamily="2" charset="0"/>
              </a:rPr>
              <a:t>Einverständniserklärung</a:t>
            </a:r>
            <a:r>
              <a:rPr lang="en-US" sz="1400" dirty="0" smtClean="0">
                <a:latin typeface="Barlow" panose="00000500000000000000" pitchFamily="2" charset="0"/>
              </a:rPr>
              <a:t> </a:t>
            </a:r>
            <a:endParaRPr lang="de-DE" sz="1400" dirty="0">
              <a:latin typeface="Barlow" panose="00000500000000000000" pitchFamily="2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Startunterlagenausgabe</a:t>
            </a:r>
            <a:endParaRPr lang="de-DE" b="1" dirty="0">
              <a:latin typeface="Barlow" panose="00000500000000000000" pitchFamily="2" charset="0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2046760" y="3252367"/>
            <a:ext cx="254441" cy="47493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842805" y="1320328"/>
            <a:ext cx="605863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1400" dirty="0" smtClean="0">
                <a:latin typeface="Barlow" panose="00000500000000000000" pitchFamily="2" charset="0"/>
              </a:rPr>
              <a:t>Nur Athleten*innen dürfen in die Wechselzone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latin typeface="Barlow" panose="00000500000000000000" pitchFamily="2" charset="0"/>
              </a:rPr>
              <a:t>Das Athletenarmband muss getragen werden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latin typeface="Barlow" panose="00000500000000000000" pitchFamily="2" charset="0"/>
              </a:rPr>
              <a:t>Der Check-In muss persönlich von dem/der jeweiligen Starter*in erfolgen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u="sng" dirty="0" smtClean="0">
              <a:latin typeface="Barlow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400" u="sng" dirty="0" smtClean="0">
                <a:latin typeface="Barlow" panose="00000500000000000000" pitchFamily="2" charset="0"/>
              </a:rPr>
              <a:t>Zur Radabgabe mitzubringen sind: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latin typeface="Barlow" panose="00000500000000000000" pitchFamily="2" charset="0"/>
              </a:rPr>
              <a:t>Fahrrad (mit Startnummer-Aufkleber)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latin typeface="Barlow" panose="00000500000000000000" pitchFamily="2" charset="0"/>
              </a:rPr>
              <a:t>Fahrradhelm (mit </a:t>
            </a:r>
            <a:r>
              <a:rPr lang="de-DE" sz="1400" dirty="0" smtClean="0">
                <a:latin typeface="Barlow" panose="00000500000000000000" pitchFamily="2" charset="0"/>
              </a:rPr>
              <a:t>Startnummer-Aufkleber)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latin typeface="Barlow" panose="00000500000000000000" pitchFamily="2" charset="0"/>
              </a:rPr>
              <a:t>Startnummer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latin typeface="Barlow" panose="00000500000000000000" pitchFamily="2" charset="0"/>
              </a:rPr>
              <a:t>Wechselutensilien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Radabgabe/Check-In</a:t>
            </a:r>
            <a:endParaRPr lang="de-DE" b="1" dirty="0">
              <a:latin typeface="Barlow" panose="00000500000000000000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5" y="1501452"/>
            <a:ext cx="5478185" cy="26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040080" y="16336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Wetter</a:t>
            </a: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sym typeface="Calibri"/>
              </a:rPr>
              <a:t>Wir werden das Wetter am Renntag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beobachten. Bei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zu extremer Witterung behalten wir uns das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Recht vor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, jeden Teil des Rennens abzusagen, zu verändern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oder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zu kürzen, falls die Sicherheit für die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Athleten*innen nicht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gewährleistet werden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kann.</a:t>
            </a:r>
          </a:p>
          <a:p>
            <a:pPr marL="0" indent="0" algn="ctr">
              <a:buNone/>
            </a:pPr>
            <a:endParaRPr lang="de-DE" sz="1400" b="1" dirty="0" smtClean="0">
              <a:latin typeface="Barlow" panose="00000500000000000000" pitchFamily="2" charset="0"/>
            </a:endParaRPr>
          </a:p>
          <a:p>
            <a:pPr marL="0" indent="0" algn="ctr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Neoprenanzug</a:t>
            </a:r>
            <a:endParaRPr lang="de-DE" sz="1400" b="1" dirty="0">
              <a:latin typeface="Barlow" panose="00000500000000000000" pitchFamily="2" charset="0"/>
            </a:endParaRPr>
          </a:p>
          <a:p>
            <a:pPr defTabSz="457200" latinLnBrk="1" hangingPunct="0"/>
            <a:r>
              <a:rPr lang="de-DE" sz="1400" dirty="0">
                <a:latin typeface="Barlow" panose="00000500000000000000" pitchFamily="2" charset="0"/>
                <a:sym typeface="Calibri"/>
              </a:rPr>
              <a:t>Die Entscheidung, ob mit oder ohne Neopren-Anzug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geschwommen werden darf, </a:t>
            </a:r>
            <a:r>
              <a:rPr lang="de-DE" sz="1400" dirty="0">
                <a:latin typeface="Barlow" panose="00000500000000000000" pitchFamily="2" charset="0"/>
                <a:sym typeface="Calibri"/>
              </a:rPr>
              <a:t>wird eine Stunde vor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Rennstart offiziell bekannt-   gegeben.</a:t>
            </a:r>
          </a:p>
          <a:p>
            <a:pPr marL="0" indent="0" defTabSz="457200" latinLnBrk="1" hangingPunct="0">
              <a:buNone/>
            </a:pPr>
            <a:endParaRPr lang="de-DE" sz="1400" dirty="0">
              <a:latin typeface="Barlow" panose="00000500000000000000" pitchFamily="2" charset="0"/>
              <a:sym typeface="Calibri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29798"/>
              </p:ext>
            </p:extLst>
          </p:nvPr>
        </p:nvGraphicFramePr>
        <p:xfrm>
          <a:off x="1293144" y="4036346"/>
          <a:ext cx="6220172" cy="1471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179"/>
                <a:gridCol w="1639878"/>
                <a:gridCol w="1433853"/>
                <a:gridCol w="1519262"/>
              </a:tblGrid>
              <a:tr h="211459"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Schwimmstrecke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Altersklasse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Wassertemperatur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Kälteschutzanzug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209959">
                <a:tc rowSpan="3"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bis 1500m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Altersklassen bis AK </a:t>
                      </a:r>
                      <a:r>
                        <a:rPr lang="de-DE" sz="1000" dirty="0" smtClean="0">
                          <a:effectLst/>
                        </a:rPr>
                        <a:t>(</a:t>
                      </a:r>
                      <a:r>
                        <a:rPr lang="de-DE" sz="1000" dirty="0">
                          <a:effectLst/>
                        </a:rPr>
                        <a:t>55-59)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14,0 – 15,9 °C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muss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9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16,0 - 21,9°C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kann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9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&gt;= 22,0 °C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nein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959">
                <a:tc rowSpan="3"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bg1"/>
                          </a:solidFill>
                          <a:effectLst/>
                        </a:rPr>
                        <a:t>Alle Distanzen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Altersklasse ab AK (60-64)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14,0 – 15,9 °C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muss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9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16,0 - 24,5°C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kann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9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&gt;= 24,6 °C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nein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Wettkampftag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4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>
          <a:xfrm>
            <a:off x="711192" y="1385889"/>
            <a:ext cx="10455572" cy="516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An- und Abreise</a:t>
            </a:r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Wir möchten Euch im Sinne der Nachhaltigkeit bitten, für die An- und Abreise die öffentlichen Verkehrsmittel zu nutzen.</a:t>
            </a:r>
          </a:p>
          <a:p>
            <a:pPr marL="0" indent="0">
              <a:buNone/>
            </a:pPr>
            <a:r>
              <a:rPr lang="de-DE" sz="1400" u="sng" dirty="0" smtClean="0">
                <a:latin typeface="Barlow" panose="00000500000000000000" pitchFamily="2" charset="0"/>
              </a:rPr>
              <a:t>Nächstgelegener Bahnhof</a:t>
            </a:r>
            <a:r>
              <a:rPr lang="de-DE" sz="1400" dirty="0" smtClean="0">
                <a:latin typeface="Barlow" panose="00000500000000000000" pitchFamily="2" charset="0"/>
              </a:rPr>
              <a:t>: </a:t>
            </a:r>
            <a:r>
              <a:rPr lang="de-DE" sz="1400" dirty="0"/>
              <a:t>Nürnberg </a:t>
            </a:r>
            <a:r>
              <a:rPr lang="de-DE" sz="1400" dirty="0" err="1" smtClean="0"/>
              <a:t>Dürrenhof</a:t>
            </a:r>
            <a:r>
              <a:rPr lang="de-DE" sz="1400" dirty="0" smtClean="0"/>
              <a:t> </a:t>
            </a:r>
            <a:r>
              <a:rPr lang="de-DE" sz="1400" dirty="0" smtClean="0">
                <a:latin typeface="Barlow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de-DE" sz="1400" dirty="0">
              <a:latin typeface="Barlow" panose="00000500000000000000" pitchFamily="2" charset="0"/>
            </a:endParaRPr>
          </a:p>
          <a:p>
            <a:pPr marL="0" indent="0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Parken</a:t>
            </a:r>
          </a:p>
          <a:p>
            <a:pPr marL="0" indent="0">
              <a:buNone/>
            </a:pPr>
            <a:r>
              <a:rPr lang="de-DE" sz="1400" dirty="0">
                <a:latin typeface="Barlow" panose="00000500000000000000" pitchFamily="2" charset="0"/>
              </a:rPr>
              <a:t>Für die Anreise mit dem Auto </a:t>
            </a:r>
            <a:r>
              <a:rPr lang="de-DE" sz="1400" dirty="0" smtClean="0">
                <a:latin typeface="Barlow" panose="00000500000000000000" pitchFamily="2" charset="0"/>
              </a:rPr>
              <a:t>findest Du Parkmöglichkeiten in der Nähe bei </a:t>
            </a:r>
            <a:r>
              <a:rPr lang="de-DE" sz="1400" dirty="0" err="1" smtClean="0">
                <a:latin typeface="Barlow" panose="00000500000000000000" pitchFamily="2" charset="0"/>
              </a:rPr>
              <a:t>Parkopedia</a:t>
            </a:r>
            <a:r>
              <a:rPr lang="de-DE" sz="1400" dirty="0" smtClean="0">
                <a:latin typeface="Barlow" panose="000005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de-DE" sz="1400" dirty="0" err="1" smtClean="0">
                <a:hlinkClick r:id="rId2"/>
              </a:rPr>
              <a:t>Wöhrder</a:t>
            </a:r>
            <a:r>
              <a:rPr lang="de-DE" sz="1400" dirty="0" smtClean="0">
                <a:hlinkClick r:id="rId2"/>
              </a:rPr>
              <a:t> </a:t>
            </a:r>
            <a:r>
              <a:rPr lang="de-DE" sz="1400" dirty="0">
                <a:hlinkClick r:id="rId2"/>
              </a:rPr>
              <a:t>Talübergang Nürnberg Parken - Parkplatz, Parkhaus, Straßenparkplätze (parkopedia.de</a:t>
            </a:r>
            <a:r>
              <a:rPr lang="de-DE" sz="1400" dirty="0" smtClean="0">
                <a:hlinkClick r:id="rId2"/>
              </a:rPr>
              <a:t>)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 smtClean="0">
                <a:latin typeface="Barlow" panose="00000500000000000000" pitchFamily="2" charset="0"/>
              </a:rPr>
              <a:t>Kostenpflichtige Parkhäuser stehen z.B. am Bahnhof ca. 1,5km entfernt zu Verfügung </a:t>
            </a: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An-/Abreise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990600" y="1978025"/>
            <a:ext cx="1045806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Wechselzone offen </a:t>
            </a:r>
          </a:p>
          <a:p>
            <a:r>
              <a:rPr lang="de-DE" sz="1400" dirty="0" smtClean="0">
                <a:latin typeface="Barlow" panose="00000500000000000000" pitchFamily="2" charset="0"/>
                <a:sym typeface="Calibri"/>
              </a:rPr>
              <a:t>Die Wechselzone ist am Renntag zu folgenden Uhrzeiten geöffnet </a:t>
            </a:r>
          </a:p>
          <a:p>
            <a:pPr marL="457200" lvl="1" indent="0">
              <a:buNone/>
            </a:pPr>
            <a:r>
              <a:rPr lang="de-DE" sz="1000" dirty="0" smtClean="0">
                <a:latin typeface="Barlow" panose="00000500000000000000" pitchFamily="2" charset="0"/>
                <a:sym typeface="Calibri"/>
              </a:rPr>
              <a:t>von 07:45 Uhr bis 09:00 Uhr für die Kurzdistanz</a:t>
            </a:r>
          </a:p>
          <a:p>
            <a:pPr marL="457200" lvl="1" indent="0">
              <a:buNone/>
            </a:pPr>
            <a:r>
              <a:rPr lang="de-DE" sz="1000" dirty="0">
                <a:latin typeface="Barlow" panose="00000500000000000000" pitchFamily="2" charset="0"/>
                <a:sym typeface="Calibri"/>
              </a:rPr>
              <a:t>v</a:t>
            </a:r>
            <a:r>
              <a:rPr lang="de-DE" sz="1000" dirty="0" smtClean="0">
                <a:latin typeface="Barlow" panose="00000500000000000000" pitchFamily="2" charset="0"/>
                <a:sym typeface="Calibri"/>
              </a:rPr>
              <a:t>on 09:15 Uhr bis 10:30 Uhr für die Suzuki Sprintdistanz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Zutritt nur für Athleten*innen mit Zeitmess-Chip </a:t>
            </a:r>
            <a:r>
              <a:rPr lang="de-DE" sz="1400" u="sng" dirty="0" smtClean="0">
                <a:latin typeface="Barlow" panose="00000500000000000000" pitchFamily="2" charset="0"/>
                <a:sym typeface="Calibri"/>
              </a:rPr>
              <a:t>und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 Athletenarmband.</a:t>
            </a:r>
          </a:p>
          <a:p>
            <a:pPr defTabSz="457200" latinLnBrk="1" hangingPunct="0"/>
            <a:endParaRPr lang="de-DE" sz="1400" dirty="0" smtClean="0">
              <a:latin typeface="Barlow" panose="00000500000000000000" pitchFamily="2" charset="0"/>
              <a:sym typeface="Calibri"/>
            </a:endParaRPr>
          </a:p>
          <a:p>
            <a:pPr marL="0" indent="0" algn="ctr">
              <a:buNone/>
            </a:pPr>
            <a:r>
              <a:rPr lang="de-DE" sz="1400" b="1" dirty="0" smtClean="0">
                <a:latin typeface="Barlow" panose="00000500000000000000" pitchFamily="2" charset="0"/>
              </a:rPr>
              <a:t>Vorbereitung</a:t>
            </a:r>
            <a:endParaRPr lang="de-DE" sz="1400" b="1" dirty="0">
              <a:latin typeface="Barlow" panose="00000500000000000000" pitchFamily="2" charset="0"/>
            </a:endParaRP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Luftpumpen sind vorhanden.</a:t>
            </a:r>
          </a:p>
          <a:p>
            <a:pPr defTabSz="457200" latinLnBrk="1" hangingPunct="0"/>
            <a:r>
              <a:rPr lang="de-DE" sz="1400" dirty="0" smtClean="0">
                <a:latin typeface="Barlow" panose="00000500000000000000" pitchFamily="2" charset="0"/>
                <a:sym typeface="Calibri"/>
              </a:rPr>
              <a:t>Startnummer auf dem Rad oder in der Wechselbox lassen (Verboten während dem Schwimmen zu tragen)</a:t>
            </a:r>
          </a:p>
          <a:p>
            <a:pPr defTabSz="457200" latinLnBrk="1" hangingPunct="0"/>
            <a:r>
              <a:rPr lang="de-DE" sz="1400" dirty="0" err="1" smtClean="0">
                <a:latin typeface="Barlow" panose="00000500000000000000" pitchFamily="2" charset="0"/>
                <a:sym typeface="Calibri"/>
              </a:rPr>
              <a:t>Radhelm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 auf dem Rad oder in der </a:t>
            </a:r>
            <a:r>
              <a:rPr lang="de-DE" sz="1400" dirty="0" smtClean="0">
                <a:latin typeface="Barlow" panose="00000500000000000000" pitchFamily="2" charset="0"/>
                <a:sym typeface="Calibri"/>
              </a:rPr>
              <a:t>Wechselbox</a:t>
            </a:r>
            <a:endParaRPr lang="de-DE" sz="1400" dirty="0" smtClean="0">
              <a:latin typeface="Barlow" panose="00000500000000000000" pitchFamily="2" charset="0"/>
              <a:sym typeface="Calibri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40080" y="175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Barlow" panose="00000500000000000000" pitchFamily="2" charset="0"/>
              </a:rPr>
              <a:t>Wechselzone</a:t>
            </a:r>
            <a:endParaRPr lang="de-DE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1577</Words>
  <Application>Microsoft Office PowerPoint</Application>
  <PresentationFormat>Breitbild</PresentationFormat>
  <Paragraphs>365</Paragraphs>
  <Slides>34</Slides>
  <Notes>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Barlow</vt:lpstr>
      <vt:lpstr>Calibri</vt:lpstr>
      <vt:lpstr>Calibri Light</vt:lpstr>
      <vt:lpstr>Times New Roman</vt:lpstr>
      <vt:lpstr>Titillium</vt:lpstr>
      <vt:lpstr>Wingdings</vt:lpstr>
      <vt:lpstr>Office Theme</vt:lpstr>
      <vt:lpstr>Wettkampfbesprechung  DATAGROUP Triathlon Nürnberg 2023</vt:lpstr>
      <vt:lpstr>Wichtige Infos! </vt:lpstr>
      <vt:lpstr>Zeitplan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Start</vt:lpstr>
      <vt:lpstr>Laufen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Laufen 2</vt:lpstr>
      <vt:lpstr>Laufen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Wettkampfbesprechung</dc:title>
  <dc:creator>Anne Trommershaeuser</dc:creator>
  <cp:lastModifiedBy>Michelle Schönmann</cp:lastModifiedBy>
  <cp:revision>208</cp:revision>
  <dcterms:created xsi:type="dcterms:W3CDTF">2021-08-17T06:11:20Z</dcterms:created>
  <dcterms:modified xsi:type="dcterms:W3CDTF">2023-08-12T18:28:06Z</dcterms:modified>
</cp:coreProperties>
</file>